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42252E-DB08-492B-AC12-2FD87D73A2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706581-D3D6-478D-BAAD-0BF66A8745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9D2C4B-2545-4581-8D7B-5AFCF53A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083F-7204-4E70-9FA3-BA3E5DBD6591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C79B70-4870-41EB-99ED-32FF8A787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3CFF8E-84AD-46B7-9AE9-2A2C1C9B2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B7C2-F07C-449C-B33F-6329AA6EF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53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7D5DF7-565D-4D31-9A7F-D9E2FE99C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9C9DC29-1121-4F4E-8B3E-F31EE9714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4B754F-3CCB-4992-8857-68149D4E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083F-7204-4E70-9FA3-BA3E5DBD6591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CD986D-5AE3-425B-8AE5-AB5547D01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630E96-9770-4AB4-A9C1-6FB62A261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B7C2-F07C-449C-B33F-6329AA6EF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07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190575D-857C-4057-8CCE-7E41D55F32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22FA55-CDE1-4274-80B7-25586C34E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1146C7-0E6F-49EF-A317-D843FFCE5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083F-7204-4E70-9FA3-BA3E5DBD6591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525B27-6EF1-4D06-AAD5-6F5573C3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CE39AD-FE07-4499-A6EC-1DC3117DD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B7C2-F07C-449C-B33F-6329AA6EF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099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B767B-06BE-4732-A210-A4AF74BE2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79C2A9-1CC6-4852-A93E-9CDF18FB2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438D86-1A4B-4543-BEFD-CC633CBF3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083F-7204-4E70-9FA3-BA3E5DBD6591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488DA6-32DB-446C-925D-74021E823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7A9230-C8CB-4554-8218-EDF498DEA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B7C2-F07C-449C-B33F-6329AA6EF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33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83387B-323A-40D0-B52B-E785B9412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D4C5D87-6C23-46B9-A845-6B2F42CF4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15CC24-8164-41B3-B53C-D262236F6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083F-7204-4E70-9FA3-BA3E5DBD6591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1D5BFA-5008-4811-9BB8-2D8CA926E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39C85F-860C-48B2-9184-7211D0C74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B7C2-F07C-449C-B33F-6329AA6EF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430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20688C-0AD1-4BDD-A007-FB50ED83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DDEB4D-40D9-4B37-B9E9-FA6F61361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9FE8A3F-C977-445F-97B6-B1EB2376D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726CE1-7113-4910-B89A-400477F0B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083F-7204-4E70-9FA3-BA3E5DBD6591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87E0E1-DA92-40A6-8C36-E45C263EC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2E7341-218A-4729-B2EC-AB74C76F9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B7C2-F07C-449C-B33F-6329AA6EF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8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90F866-9AAB-490D-B873-5F0F13EAC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B62BEE5-60CC-4579-9155-802CC86E6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110398-9F03-437B-BB2E-4AF4EC468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CCE71B-F5B8-4502-8E76-6426944EA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C9BB7F7-4399-464A-AA5F-FA66D4E7D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C437775-F7EA-4376-9A31-8F0EA092B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083F-7204-4E70-9FA3-BA3E5DBD6591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7CA1F23-8DEA-4C74-B3C3-343BE78D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8A9AC7C-3E02-4487-9B2B-90F35EE79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B7C2-F07C-449C-B33F-6329AA6EF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605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E8DA97-E53F-43C2-A474-D43C3337F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0D02F8B-E3DC-4516-983C-86BAB7B54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083F-7204-4E70-9FA3-BA3E5DBD6591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381D745-1194-45E1-94CB-0D6AEAAEB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BFACFE1-6808-48F6-A8FB-DD61816D6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B7C2-F07C-449C-B33F-6329AA6EF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53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C986C14-14B2-4529-A457-1394506C5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083F-7204-4E70-9FA3-BA3E5DBD6591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622DB42-AD7D-4CA9-A982-220191F44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FB12FFD-A86C-427D-9CF1-3D13CEE81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B7C2-F07C-449C-B33F-6329AA6EF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96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E54741-0A0C-4B35-9A8F-D0E5C346E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345F64-D3D3-4285-B0AA-3F85EF855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D61C0E-D77D-4C38-8D57-57691BA88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E28EB1-6911-405D-A217-82F02C458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083F-7204-4E70-9FA3-BA3E5DBD6591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3F8CD0-4ED7-4772-8E18-20F5B3FB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97ABB3-44CF-4F26-8948-8D121E54C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B7C2-F07C-449C-B33F-6329AA6EF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10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4372E-8539-457D-A127-2A3B04857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D9FA051-6F86-4BBC-B733-6CEBA9BF75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9C0AC4B-D559-4A07-8226-F3EE7715D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6BF7F6-3283-4ED1-B42F-80B11BBB8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7083F-7204-4E70-9FA3-BA3E5DBD6591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1ABBF39-E453-4B09-B327-E2AD4C0BB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4B77FC-4C60-4C7C-9F04-AD600230A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2B7C2-F07C-449C-B33F-6329AA6EF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9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0D2955-4DB1-44AE-98D4-BDA7B4D87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BE029EB-624C-4CA3-A137-768587DEC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1C63FF-0AC7-4420-8992-C51A40B1B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7083F-7204-4E70-9FA3-BA3E5DBD6591}" type="datetimeFigureOut">
              <a:rPr lang="ru-RU" smtClean="0"/>
              <a:t>18.03.2019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B45AF7-A951-4134-B607-742BE085DE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8EF179-356E-4A36-8F70-C9E5B8C87B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B7C2-F07C-449C-B33F-6329AA6EF1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07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8A8D0AF-C5B2-4119-8834-54AE28F1533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6F6"/>
          </a:solidFill>
          <a:ln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A24683-053B-4C20-9110-DF598FC11824}"/>
              </a:ext>
            </a:extLst>
          </p:cNvPr>
          <p:cNvSpPr txBox="1"/>
          <p:nvPr/>
        </p:nvSpPr>
        <p:spPr>
          <a:xfrm>
            <a:off x="368969" y="304799"/>
            <a:ext cx="109181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atin typeface="Century Gothic" panose="020B0502020202020204" pitchFamily="34" charset="0"/>
              </a:rPr>
              <a:t>ТРАНСФОРМАЦИЯ ПРЕДПРИЯТИЙ В ЭПОХУ ЦИФРОВОЙ ЭКОНОМИКИ</a:t>
            </a:r>
          </a:p>
        </p:txBody>
      </p:sp>
      <p:pic>
        <p:nvPicPr>
          <p:cNvPr id="1028" name="Picture 4" descr="ÐÐ¾ÑÐ¾Ð¶ÐµÐµ Ð¸Ð·Ð¾Ð±ÑÐ°Ð¶ÐµÐ½Ð¸Ðµ">
            <a:extLst>
              <a:ext uri="{FF2B5EF4-FFF2-40B4-BE49-F238E27FC236}">
                <a16:creationId xmlns:a16="http://schemas.microsoft.com/office/drawing/2014/main" id="{895EDBF9-4E53-4DBA-ABE7-C181AE0D65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395"/>
          <a:stretch/>
        </p:blipFill>
        <p:spPr bwMode="auto">
          <a:xfrm>
            <a:off x="0" y="1751349"/>
            <a:ext cx="7501296" cy="510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5C7EE3-D419-440B-9705-A519A70E7F7F}"/>
              </a:ext>
            </a:extLst>
          </p:cNvPr>
          <p:cNvSpPr txBox="1"/>
          <p:nvPr/>
        </p:nvSpPr>
        <p:spPr>
          <a:xfrm>
            <a:off x="6823464" y="3197899"/>
            <a:ext cx="514149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err="1">
                <a:latin typeface="Century Gothic" panose="020B0502020202020204" pitchFamily="34" charset="0"/>
              </a:rPr>
              <a:t>Антясов</a:t>
            </a:r>
            <a:r>
              <a:rPr lang="ru-RU" sz="2400" b="1" dirty="0">
                <a:latin typeface="Century Gothic" panose="020B0502020202020204" pitchFamily="34" charset="0"/>
              </a:rPr>
              <a:t> Е.А.,</a:t>
            </a:r>
          </a:p>
          <a:p>
            <a:pPr algn="r"/>
            <a:r>
              <a:rPr lang="ru-RU" sz="2400" b="1" dirty="0">
                <a:latin typeface="Century Gothic" panose="020B0502020202020204" pitchFamily="34" charset="0"/>
              </a:rPr>
              <a:t>Жданова А.С.,</a:t>
            </a:r>
          </a:p>
          <a:p>
            <a:pPr algn="r"/>
            <a:r>
              <a:rPr lang="ru-RU" sz="2400" b="1" dirty="0">
                <a:latin typeface="Century Gothic" panose="020B0502020202020204" pitchFamily="34" charset="0"/>
              </a:rPr>
              <a:t>Крепышева Е.С.,</a:t>
            </a:r>
          </a:p>
          <a:p>
            <a:pPr algn="r"/>
            <a:r>
              <a:rPr lang="ru-RU" sz="2400" b="1" dirty="0" err="1">
                <a:latin typeface="Century Gothic" panose="020B0502020202020204" pitchFamily="34" charset="0"/>
              </a:rPr>
              <a:t>Ябурова</a:t>
            </a:r>
            <a:r>
              <a:rPr lang="ru-RU" sz="2400" b="1" dirty="0">
                <a:latin typeface="Century Gothic" panose="020B0502020202020204" pitchFamily="34" charset="0"/>
              </a:rPr>
              <a:t> А.В.</a:t>
            </a:r>
          </a:p>
          <a:p>
            <a:pPr algn="r"/>
            <a:endParaRPr lang="ru-RU" sz="2400" b="1" dirty="0">
              <a:latin typeface="Century Gothic" panose="020B0502020202020204" pitchFamily="34" charset="0"/>
            </a:endParaRPr>
          </a:p>
          <a:p>
            <a:pPr algn="r"/>
            <a:r>
              <a:rPr lang="ru-RU" sz="2400" b="1" dirty="0">
                <a:latin typeface="Century Gothic" panose="020B0502020202020204" pitchFamily="34" charset="0"/>
              </a:rPr>
              <a:t>ФК-16-1</a:t>
            </a:r>
          </a:p>
          <a:p>
            <a:pPr algn="r"/>
            <a:r>
              <a:rPr lang="ru-RU" sz="2400" b="1" dirty="0" err="1">
                <a:latin typeface="Century Gothic" panose="020B0502020202020204" pitchFamily="34" charset="0"/>
              </a:rPr>
              <a:t>УрГЭУ</a:t>
            </a:r>
            <a:endParaRPr lang="ru-RU" sz="2400" b="1" dirty="0">
              <a:latin typeface="Century Gothic" panose="020B0502020202020204" pitchFamily="34" charset="0"/>
            </a:endParaRPr>
          </a:p>
          <a:p>
            <a:pPr algn="r"/>
            <a:endParaRPr lang="ru-RU" sz="2400" b="1" dirty="0">
              <a:latin typeface="Century Gothic" panose="020B0502020202020204" pitchFamily="34" charset="0"/>
            </a:endParaRPr>
          </a:p>
          <a:p>
            <a:pPr algn="r"/>
            <a:r>
              <a:rPr lang="ru-RU" sz="2400" b="1" dirty="0">
                <a:latin typeface="Century Gothic" panose="020B0502020202020204" pitchFamily="34" charset="0"/>
              </a:rPr>
              <a:t>Екатеринбург, 2019</a:t>
            </a:r>
          </a:p>
        </p:txBody>
      </p:sp>
    </p:spTree>
    <p:extLst>
      <p:ext uri="{BB962C8B-B14F-4D97-AF65-F5344CB8AC3E}">
        <p14:creationId xmlns:p14="http://schemas.microsoft.com/office/powerpoint/2010/main" val="865808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80FCDD1-19DD-4C2F-845E-36C409FC82F8}"/>
              </a:ext>
            </a:extLst>
          </p:cNvPr>
          <p:cNvSpPr txBox="1"/>
          <p:nvPr/>
        </p:nvSpPr>
        <p:spPr>
          <a:xfrm>
            <a:off x="778042" y="238308"/>
            <a:ext cx="9793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Century Gothic" panose="020B0502020202020204" pitchFamily="34" charset="0"/>
              </a:rPr>
              <a:t>ВЫВОДЫ: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43087CD-EA7F-48C4-8215-BE45396597AC}"/>
              </a:ext>
            </a:extLst>
          </p:cNvPr>
          <p:cNvSpPr/>
          <p:nvPr/>
        </p:nvSpPr>
        <p:spPr>
          <a:xfrm>
            <a:off x="240631" y="0"/>
            <a:ext cx="208548" cy="112294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C1C76E-F350-4C7B-BD05-3CA4C5346C8B}"/>
              </a:ext>
            </a:extLst>
          </p:cNvPr>
          <p:cNvSpPr txBox="1"/>
          <p:nvPr/>
        </p:nvSpPr>
        <p:spPr>
          <a:xfrm>
            <a:off x="1419726" y="1821190"/>
            <a:ext cx="105476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Цифровая экономика включает в себя не только цифровые предприятия, но и предприятия электронной коммерции и компании, которые создают и обслуживают цифровую инфраструктуру традиционных предприятий и отраслей.</a:t>
            </a: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r>
              <a:rPr lang="ru-RU" sz="2400" b="1" dirty="0">
                <a:latin typeface="Century Gothic" panose="020B0502020202020204" pitchFamily="34" charset="0"/>
              </a:rPr>
              <a:t>Структура цифровой экономики очень динамична.</a:t>
            </a: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r>
              <a:rPr lang="ru-RU" sz="2400" b="1" dirty="0">
                <a:latin typeface="Century Gothic" panose="020B0502020202020204" pitchFamily="34" charset="0"/>
              </a:rPr>
              <a:t>Полный переход к цифровой экономике может повлечь за собой серьёзные изменения в различных сферах, перекликающихся с деятельностью производства.</a:t>
            </a:r>
          </a:p>
        </p:txBody>
      </p:sp>
    </p:spTree>
    <p:extLst>
      <p:ext uri="{BB962C8B-B14F-4D97-AF65-F5344CB8AC3E}">
        <p14:creationId xmlns:p14="http://schemas.microsoft.com/office/powerpoint/2010/main" val="1364601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0892B4-29E4-4812-BBE3-E59F75A916B1}"/>
              </a:ext>
            </a:extLst>
          </p:cNvPr>
          <p:cNvSpPr txBox="1"/>
          <p:nvPr/>
        </p:nvSpPr>
        <p:spPr>
          <a:xfrm>
            <a:off x="1199147" y="3105834"/>
            <a:ext cx="9793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Century Gothic" panose="020B0502020202020204" pitchFamily="34" charset="0"/>
              </a:rPr>
              <a:t>СПАСИБО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4201507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EE9771-4DBD-4A6D-9302-85A0667F8838}"/>
              </a:ext>
            </a:extLst>
          </p:cNvPr>
          <p:cNvSpPr txBox="1"/>
          <p:nvPr/>
        </p:nvSpPr>
        <p:spPr>
          <a:xfrm>
            <a:off x="657726" y="278413"/>
            <a:ext cx="5118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Century Gothic" panose="020B0502020202020204" pitchFamily="34" charset="0"/>
              </a:rPr>
              <a:t>АКТУАЛЬНОСТЬ ТЕМЫ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44F531D-DFC7-4D5E-94E7-D7C3CE86A80B}"/>
              </a:ext>
            </a:extLst>
          </p:cNvPr>
          <p:cNvSpPr/>
          <p:nvPr/>
        </p:nvSpPr>
        <p:spPr>
          <a:xfrm>
            <a:off x="240631" y="0"/>
            <a:ext cx="192505" cy="12031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82C519-4F00-4509-990C-1D933531A6E1}"/>
              </a:ext>
            </a:extLst>
          </p:cNvPr>
          <p:cNvSpPr txBox="1"/>
          <p:nvPr/>
        </p:nvSpPr>
        <p:spPr>
          <a:xfrm>
            <a:off x="1523111" y="1538629"/>
            <a:ext cx="1066889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Неизбежность процессов цифровизации экономики.</a:t>
            </a: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r>
              <a:rPr lang="ru-RU" sz="2400" b="1" dirty="0">
                <a:latin typeface="Century Gothic" panose="020B0502020202020204" pitchFamily="34" charset="0"/>
              </a:rPr>
              <a:t>Заинтересованность организаций в получении максимальной прибыли в совокупности с необходимостью минимизации издержек.</a:t>
            </a: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r>
              <a:rPr lang="ru-RU" sz="2400" b="1" dirty="0">
                <a:latin typeface="Century Gothic" panose="020B0502020202020204" pitchFamily="34" charset="0"/>
              </a:rPr>
              <a:t>Оптимизация и автоматизация производственных процессов.</a:t>
            </a: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r>
              <a:rPr lang="ru-RU" sz="2400" b="1" dirty="0">
                <a:latin typeface="Century Gothic" panose="020B0502020202020204" pitchFamily="34" charset="0"/>
              </a:rPr>
              <a:t>Необходимость поддержания достойного уровня  цифровизации в рамках экономики государства.</a:t>
            </a:r>
          </a:p>
        </p:txBody>
      </p:sp>
      <p:sp>
        <p:nvSpPr>
          <p:cNvPr id="5" name="Овал 4">
            <a:extLst>
              <a:ext uri="{FF2B5EF4-FFF2-40B4-BE49-F238E27FC236}">
                <a16:creationId xmlns:a16="http://schemas.microsoft.com/office/drawing/2014/main" id="{50D2680C-8DD8-4B27-A1AC-C37D6515D6BD}"/>
              </a:ext>
            </a:extLst>
          </p:cNvPr>
          <p:cNvSpPr/>
          <p:nvPr/>
        </p:nvSpPr>
        <p:spPr>
          <a:xfrm>
            <a:off x="657726" y="1331750"/>
            <a:ext cx="865384" cy="86538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BA8CD62A-5BDA-4176-9F69-D92581E6D2CA}"/>
              </a:ext>
            </a:extLst>
          </p:cNvPr>
          <p:cNvSpPr/>
          <p:nvPr/>
        </p:nvSpPr>
        <p:spPr>
          <a:xfrm>
            <a:off x="657726" y="2826573"/>
            <a:ext cx="865384" cy="86538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A8FF2F87-8408-4B4A-8399-8F08192502CE}"/>
              </a:ext>
            </a:extLst>
          </p:cNvPr>
          <p:cNvSpPr/>
          <p:nvPr/>
        </p:nvSpPr>
        <p:spPr>
          <a:xfrm>
            <a:off x="657726" y="4278532"/>
            <a:ext cx="865384" cy="86538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DC3C46C3-858B-45AC-8FB2-D72345B0D914}"/>
              </a:ext>
            </a:extLst>
          </p:cNvPr>
          <p:cNvSpPr/>
          <p:nvPr/>
        </p:nvSpPr>
        <p:spPr>
          <a:xfrm>
            <a:off x="657726" y="5583402"/>
            <a:ext cx="865384" cy="865384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56457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9B3C9A3-53C7-4B07-A443-DB42C0D01E6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6F6F6"/>
          </a:solidFill>
          <a:ln>
            <a:solidFill>
              <a:srgbClr val="F6F6F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46C3F-FCF1-41AF-B28F-29F7E6102800}"/>
              </a:ext>
            </a:extLst>
          </p:cNvPr>
          <p:cNvSpPr txBox="1"/>
          <p:nvPr/>
        </p:nvSpPr>
        <p:spPr>
          <a:xfrm>
            <a:off x="657726" y="428178"/>
            <a:ext cx="1087654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Цифровая экономика – совокупность видов деятельности, базирующихся на цифровых технологиях, и инфраструктуры, обеспечивающей их функционирование.</a:t>
            </a: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endParaRPr lang="ru-RU" sz="2400" b="1" dirty="0">
              <a:latin typeface="Century Gothic" panose="020B0502020202020204" pitchFamily="34" charset="0"/>
            </a:endParaRPr>
          </a:p>
          <a:p>
            <a:r>
              <a:rPr lang="ru-RU" sz="2400" b="1" dirty="0">
                <a:latin typeface="Century Gothic" panose="020B0502020202020204" pitchFamily="34" charset="0"/>
              </a:rPr>
              <a:t>Цифровые технологии – технологии, связанные с созданием, сбором, обработкой, хранением и передачей информации на основе цифровых систем.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28F48CC-D682-459F-A4E9-686E529C0DC2}"/>
              </a:ext>
            </a:extLst>
          </p:cNvPr>
          <p:cNvSpPr/>
          <p:nvPr/>
        </p:nvSpPr>
        <p:spPr>
          <a:xfrm>
            <a:off x="240631" y="0"/>
            <a:ext cx="208548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ÐÐ°ÑÑÐ¸Ð½ÐºÐ¸ Ð¿Ð¾ Ð·Ð°Ð¿ÑÐ¾ÑÑ ÑÐµÑÐ½Ð¾Ð»Ð¾Ð³Ð¸Ð¸  Ð¿Ð½Ð³ Ð²ÐµÐºÑÐ¾Ñ">
            <a:extLst>
              <a:ext uri="{FF2B5EF4-FFF2-40B4-BE49-F238E27FC236}">
                <a16:creationId xmlns:a16="http://schemas.microsoft.com/office/drawing/2014/main" id="{19CBE87A-600C-458C-87E8-5E71D3A51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554" y="1604211"/>
            <a:ext cx="6049127" cy="372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987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F7689CC-2B86-4D00-A875-4858EA631BCF}"/>
              </a:ext>
            </a:extLst>
          </p:cNvPr>
          <p:cNvSpPr txBox="1"/>
          <p:nvPr/>
        </p:nvSpPr>
        <p:spPr>
          <a:xfrm>
            <a:off x="778042" y="201939"/>
            <a:ext cx="10635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Century Gothic" panose="020B0502020202020204" pitchFamily="34" charset="0"/>
              </a:rPr>
              <a:t>КЛАССИФИКАЦИЯ ОРГАНИЗАЦИЙ В РАМКАХ ЦИФРОВОЙ ЭКОНОМИКИ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01F1857-9818-4C68-8345-3E1209C6BDB0}"/>
              </a:ext>
            </a:extLst>
          </p:cNvPr>
          <p:cNvSpPr/>
          <p:nvPr/>
        </p:nvSpPr>
        <p:spPr>
          <a:xfrm>
            <a:off x="240631" y="-1"/>
            <a:ext cx="208547" cy="16042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81084B-5F2D-45B4-ABB6-2A97D0E42B1D}"/>
              </a:ext>
            </a:extLst>
          </p:cNvPr>
          <p:cNvSpPr/>
          <p:nvPr/>
        </p:nvSpPr>
        <p:spPr>
          <a:xfrm>
            <a:off x="208547" y="3630573"/>
            <a:ext cx="38902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entury Gothic" panose="020B0502020202020204" pitchFamily="34" charset="0"/>
              </a:rPr>
              <a:t>ОРГАНИЗАЦИИ ТРАДИЦИОННОГО УКЛАДА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C4949A4-4BB0-48D8-8112-EC078F59B744}"/>
              </a:ext>
            </a:extLst>
          </p:cNvPr>
          <p:cNvSpPr/>
          <p:nvPr/>
        </p:nvSpPr>
        <p:spPr>
          <a:xfrm>
            <a:off x="3818021" y="3630574"/>
            <a:ext cx="45559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entury Gothic" panose="020B0502020202020204" pitchFamily="34" charset="0"/>
              </a:rPr>
              <a:t>ОРГАНИЗАЦИИ, РЕАЛИЗУЮЩИЕ ПРОДУКЦИЮ ИСКЛЮЧИТЕЛЬНО ЧЕРЕЗ ВИРТУАЛЬНЫЕ КАНАЛЫ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B03CA98-7192-4752-AB1F-75F18638A2B6}"/>
              </a:ext>
            </a:extLst>
          </p:cNvPr>
          <p:cNvSpPr/>
          <p:nvPr/>
        </p:nvSpPr>
        <p:spPr>
          <a:xfrm>
            <a:off x="8181474" y="3630575"/>
            <a:ext cx="38019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Century Gothic" panose="020B0502020202020204" pitchFamily="34" charset="0"/>
              </a:rPr>
              <a:t>ОРГАНИЗАЦИИ, КОТОРЫЕ МОЖНО СЧИТАТЬ ВИРТУАЛЬНЫМИ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F0725F13-D12F-46AE-A2CD-D524B4AD1E6C}"/>
              </a:ext>
            </a:extLst>
          </p:cNvPr>
          <p:cNvCxnSpPr>
            <a:stCxn id="2" idx="2"/>
            <a:endCxn id="5" idx="0"/>
          </p:cNvCxnSpPr>
          <p:nvPr/>
        </p:nvCxnSpPr>
        <p:spPr>
          <a:xfrm>
            <a:off x="6096000" y="1402268"/>
            <a:ext cx="0" cy="222830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5A23121B-1510-43F6-9488-EDC4619056BE}"/>
              </a:ext>
            </a:extLst>
          </p:cNvPr>
          <p:cNvCxnSpPr>
            <a:cxnSpLocks/>
          </p:cNvCxnSpPr>
          <p:nvPr/>
        </p:nvCxnSpPr>
        <p:spPr>
          <a:xfrm>
            <a:off x="2137610" y="3160292"/>
            <a:ext cx="796089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E7A45D46-DFA0-4374-B37C-04764B8057D0}"/>
              </a:ext>
            </a:extLst>
          </p:cNvPr>
          <p:cNvCxnSpPr>
            <a:cxnSpLocks/>
          </p:cNvCxnSpPr>
          <p:nvPr/>
        </p:nvCxnSpPr>
        <p:spPr>
          <a:xfrm>
            <a:off x="2159535" y="3160292"/>
            <a:ext cx="0" cy="47028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7EAE9DF5-5638-4F87-A28E-375216D5EF70}"/>
              </a:ext>
            </a:extLst>
          </p:cNvPr>
          <p:cNvCxnSpPr>
            <a:cxnSpLocks/>
          </p:cNvCxnSpPr>
          <p:nvPr/>
        </p:nvCxnSpPr>
        <p:spPr>
          <a:xfrm>
            <a:off x="10066422" y="3160292"/>
            <a:ext cx="0" cy="47028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301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7AFD0A-C55F-4D05-961F-C2F1AB30D906}"/>
              </a:ext>
            </a:extLst>
          </p:cNvPr>
          <p:cNvSpPr txBox="1"/>
          <p:nvPr/>
        </p:nvSpPr>
        <p:spPr>
          <a:xfrm>
            <a:off x="778042" y="201939"/>
            <a:ext cx="106359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Century Gothic" panose="020B0502020202020204" pitchFamily="34" charset="0"/>
              </a:rPr>
              <a:t>НАИБОЛЕЕ ПОПУЛЯРНЫЕ БИЗНЕС МОДЕЛИ КОМПАНИЙ, КОТОРЫЕ МОЖНО СЧИТАТЬ ВИРТУАЛЬНЫМИ: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8B9C775-2E75-4056-903D-B865815C9AF3}"/>
              </a:ext>
            </a:extLst>
          </p:cNvPr>
          <p:cNvSpPr/>
          <p:nvPr/>
        </p:nvSpPr>
        <p:spPr>
          <a:xfrm>
            <a:off x="240632" y="-1"/>
            <a:ext cx="224590" cy="216072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F04D69-10A3-42E5-99C2-943C34B28BF5}"/>
              </a:ext>
            </a:extLst>
          </p:cNvPr>
          <p:cNvSpPr txBox="1"/>
          <p:nvPr/>
        </p:nvSpPr>
        <p:spPr>
          <a:xfrm>
            <a:off x="778042" y="2738241"/>
            <a:ext cx="69382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entury Gothic" panose="020B0502020202020204" pitchFamily="34" charset="0"/>
              </a:rPr>
              <a:t>Поисковая машина (</a:t>
            </a:r>
            <a:r>
              <a:rPr lang="en-US" sz="2400" b="1" dirty="0">
                <a:latin typeface="Century Gothic" panose="020B0502020202020204" pitchFamily="34" charset="0"/>
              </a:rPr>
              <a:t>Google, </a:t>
            </a:r>
            <a:r>
              <a:rPr lang="ru-RU" sz="2400" b="1" dirty="0">
                <a:latin typeface="Century Gothic" panose="020B0502020202020204" pitchFamily="34" charset="0"/>
              </a:rPr>
              <a:t>Яндекс)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entury Gothic" panose="020B0502020202020204" pitchFamily="34" charset="0"/>
              </a:rPr>
              <a:t>Почтовый сервис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entury Gothic" panose="020B0502020202020204" pitchFamily="34" charset="0"/>
              </a:rPr>
              <a:t>Агрегаторы электронной коммерции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entury Gothic" panose="020B0502020202020204" pitchFamily="34" charset="0"/>
              </a:rPr>
              <a:t>Агрегаторы услуг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entury Gothic" panose="020B0502020202020204" pitchFamily="34" charset="0"/>
              </a:rPr>
              <a:t>Сайты объявлений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entury Gothic" panose="020B0502020202020204" pitchFamily="34" charset="0"/>
              </a:rPr>
              <a:t>Электронные СМИ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entury Gothic" panose="020B0502020202020204" pitchFamily="34" charset="0"/>
              </a:rPr>
              <a:t>Социальные сети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entury Gothic" panose="020B0502020202020204" pitchFamily="34" charset="0"/>
              </a:rPr>
              <a:t>Онлайн-игры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entury Gothic" panose="020B0502020202020204" pitchFamily="34" charset="0"/>
              </a:rPr>
              <a:t>Инновационные бизнес-модели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entury Gothic" panose="020B0502020202020204" pitchFamily="34" charset="0"/>
              </a:rPr>
              <a:t>Прочие малые бизнес-модели</a:t>
            </a:r>
          </a:p>
        </p:txBody>
      </p:sp>
    </p:spTree>
    <p:extLst>
      <p:ext uri="{BB962C8B-B14F-4D97-AF65-F5344CB8AC3E}">
        <p14:creationId xmlns:p14="http://schemas.microsoft.com/office/powerpoint/2010/main" val="2904944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62E97E-9AED-4485-A830-847871009B68}"/>
              </a:ext>
            </a:extLst>
          </p:cNvPr>
          <p:cNvSpPr txBox="1"/>
          <p:nvPr/>
        </p:nvSpPr>
        <p:spPr>
          <a:xfrm>
            <a:off x="778042" y="201939"/>
            <a:ext cx="97937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Century Gothic" panose="020B0502020202020204" pitchFamily="34" charset="0"/>
              </a:rPr>
              <a:t>ТОП-10 ВЕДУЩИХ ЦИФРОВЫХ КОМПАНИЙ РОССИИ: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63F7ADB-FF86-42EE-AC5F-D95321371004}"/>
              </a:ext>
            </a:extLst>
          </p:cNvPr>
          <p:cNvSpPr/>
          <p:nvPr/>
        </p:nvSpPr>
        <p:spPr>
          <a:xfrm>
            <a:off x="240631" y="-1"/>
            <a:ext cx="208547" cy="16042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EA1D71D-6B63-4226-BD16-B2A92C0B15CA}"/>
              </a:ext>
            </a:extLst>
          </p:cNvPr>
          <p:cNvSpPr txBox="1"/>
          <p:nvPr/>
        </p:nvSpPr>
        <p:spPr>
          <a:xfrm>
            <a:off x="1275344" y="1721600"/>
            <a:ext cx="6938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1. Яндекс (10,3 млрд</a:t>
            </a:r>
            <a:r>
              <a:rPr lang="en-US" sz="2400" b="1" dirty="0">
                <a:latin typeface="Century Gothic" panose="020B0502020202020204" pitchFamily="34" charset="0"/>
              </a:rPr>
              <a:t>.</a:t>
            </a:r>
            <a:r>
              <a:rPr lang="ru-RU" sz="2400" b="1" dirty="0">
                <a:latin typeface="Century Gothic" panose="020B0502020202020204" pitchFamily="34" charset="0"/>
              </a:rPr>
              <a:t> долларов)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6F6B0B-3D06-4796-90C5-54A9D3AF5BF7}"/>
              </a:ext>
            </a:extLst>
          </p:cNvPr>
          <p:cNvSpPr txBox="1"/>
          <p:nvPr/>
        </p:nvSpPr>
        <p:spPr>
          <a:xfrm>
            <a:off x="1275341" y="2207642"/>
            <a:ext cx="6938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2. </a:t>
            </a:r>
            <a:r>
              <a:rPr lang="en-US" sz="2400" b="1" dirty="0">
                <a:latin typeface="Century Gothic" panose="020B0502020202020204" pitchFamily="34" charset="0"/>
              </a:rPr>
              <a:t>Mail.ru</a:t>
            </a:r>
            <a:r>
              <a:rPr lang="ru-RU" sz="2400" b="1" dirty="0">
                <a:latin typeface="Century Gothic" panose="020B0502020202020204" pitchFamily="34" charset="0"/>
              </a:rPr>
              <a:t> </a:t>
            </a:r>
            <a:r>
              <a:rPr lang="en-US" sz="2400" b="1" dirty="0">
                <a:latin typeface="Century Gothic" panose="020B0502020202020204" pitchFamily="34" charset="0"/>
              </a:rPr>
              <a:t>Group </a:t>
            </a:r>
            <a:r>
              <a:rPr lang="ru-RU" sz="2400" b="1" dirty="0">
                <a:latin typeface="Century Gothic" panose="020B0502020202020204" pitchFamily="34" charset="0"/>
              </a:rPr>
              <a:t>(</a:t>
            </a:r>
            <a:r>
              <a:rPr lang="en-US" sz="2400" b="1" dirty="0">
                <a:latin typeface="Century Gothic" panose="020B0502020202020204" pitchFamily="34" charset="0"/>
              </a:rPr>
              <a:t>5,4</a:t>
            </a:r>
            <a:r>
              <a:rPr lang="ru-RU" sz="2400" b="1" dirty="0">
                <a:latin typeface="Century Gothic" panose="020B0502020202020204" pitchFamily="34" charset="0"/>
              </a:rPr>
              <a:t> млрд. долларов)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133DAD-3DB9-4370-BE88-E87302C246E9}"/>
              </a:ext>
            </a:extLst>
          </p:cNvPr>
          <p:cNvSpPr txBox="1"/>
          <p:nvPr/>
        </p:nvSpPr>
        <p:spPr>
          <a:xfrm>
            <a:off x="1275340" y="2668169"/>
            <a:ext cx="6938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3. </a:t>
            </a:r>
            <a:r>
              <a:rPr lang="en-US" sz="2400" b="1" dirty="0" err="1">
                <a:latin typeface="Century Gothic" panose="020B0502020202020204" pitchFamily="34" charset="0"/>
              </a:rPr>
              <a:t>Avito</a:t>
            </a:r>
            <a:r>
              <a:rPr lang="ru-RU" sz="2400" b="1" dirty="0">
                <a:latin typeface="Century Gothic" panose="020B0502020202020204" pitchFamily="34" charset="0"/>
              </a:rPr>
              <a:t> (</a:t>
            </a:r>
            <a:r>
              <a:rPr lang="en-US" sz="2400" b="1" dirty="0">
                <a:latin typeface="Century Gothic" panose="020B0502020202020204" pitchFamily="34" charset="0"/>
              </a:rPr>
              <a:t>3,85</a:t>
            </a:r>
            <a:r>
              <a:rPr lang="ru-RU" sz="2400" b="1" dirty="0">
                <a:latin typeface="Century Gothic" panose="020B0502020202020204" pitchFamily="34" charset="0"/>
              </a:rPr>
              <a:t> млрд. долларов)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D9057D-AC56-4E94-AE52-BF2FA79B0740}"/>
              </a:ext>
            </a:extLst>
          </p:cNvPr>
          <p:cNvSpPr txBox="1"/>
          <p:nvPr/>
        </p:nvSpPr>
        <p:spPr>
          <a:xfrm>
            <a:off x="1275339" y="3128240"/>
            <a:ext cx="6938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4. </a:t>
            </a:r>
            <a:r>
              <a:rPr lang="en-US" sz="2400" b="1" dirty="0" err="1">
                <a:latin typeface="Century Gothic" panose="020B0502020202020204" pitchFamily="34" charset="0"/>
              </a:rPr>
              <a:t>Wildberries</a:t>
            </a:r>
            <a:r>
              <a:rPr lang="ru-RU" sz="2400" b="1" dirty="0">
                <a:latin typeface="Century Gothic" panose="020B0502020202020204" pitchFamily="34" charset="0"/>
              </a:rPr>
              <a:t> (1</a:t>
            </a:r>
            <a:r>
              <a:rPr lang="en-US" sz="2400" b="1" dirty="0">
                <a:latin typeface="Century Gothic" panose="020B0502020202020204" pitchFamily="34" charset="0"/>
              </a:rPr>
              <a:t>,2</a:t>
            </a:r>
            <a:r>
              <a:rPr lang="ru-RU" sz="2400" b="1" dirty="0">
                <a:latin typeface="Century Gothic" panose="020B0502020202020204" pitchFamily="34" charset="0"/>
              </a:rPr>
              <a:t> млрд. долларов)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42C58B-534C-4900-BC58-DE740AD4A453}"/>
              </a:ext>
            </a:extLst>
          </p:cNvPr>
          <p:cNvSpPr txBox="1"/>
          <p:nvPr/>
        </p:nvSpPr>
        <p:spPr>
          <a:xfrm>
            <a:off x="1275338" y="3587173"/>
            <a:ext cx="6938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5. </a:t>
            </a:r>
            <a:r>
              <a:rPr lang="en-US" sz="2400" b="1" dirty="0">
                <a:latin typeface="Century Gothic" panose="020B0502020202020204" pitchFamily="34" charset="0"/>
              </a:rPr>
              <a:t>Ozon Group</a:t>
            </a:r>
            <a:r>
              <a:rPr lang="ru-RU" sz="2400" b="1" dirty="0">
                <a:latin typeface="Century Gothic" panose="020B0502020202020204" pitchFamily="34" charset="0"/>
              </a:rPr>
              <a:t> (</a:t>
            </a:r>
            <a:r>
              <a:rPr lang="en-US" sz="2400" b="1" dirty="0">
                <a:latin typeface="Century Gothic" panose="020B0502020202020204" pitchFamily="34" charset="0"/>
              </a:rPr>
              <a:t>694 </a:t>
            </a:r>
            <a:r>
              <a:rPr lang="ru-RU" sz="2400" b="1" dirty="0">
                <a:latin typeface="Century Gothic" panose="020B0502020202020204" pitchFamily="34" charset="0"/>
              </a:rPr>
              <a:t>млн. долларов)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6E4539-1961-424D-BF28-407C415F4A68}"/>
              </a:ext>
            </a:extLst>
          </p:cNvPr>
          <p:cNvSpPr txBox="1"/>
          <p:nvPr/>
        </p:nvSpPr>
        <p:spPr>
          <a:xfrm>
            <a:off x="1275338" y="4044512"/>
            <a:ext cx="6938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6. </a:t>
            </a:r>
            <a:r>
              <a:rPr lang="en-US" sz="2400" b="1" dirty="0" err="1">
                <a:latin typeface="Century Gothic" panose="020B0502020202020204" pitchFamily="34" charset="0"/>
              </a:rPr>
              <a:t>HeadHunter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ru-RU" sz="2400" b="1" dirty="0">
                <a:latin typeface="Century Gothic" panose="020B0502020202020204" pitchFamily="34" charset="0"/>
              </a:rPr>
              <a:t>(</a:t>
            </a:r>
            <a:r>
              <a:rPr lang="en-US" sz="2400" b="1" dirty="0">
                <a:latin typeface="Century Gothic" panose="020B0502020202020204" pitchFamily="34" charset="0"/>
              </a:rPr>
              <a:t>299 </a:t>
            </a:r>
            <a:r>
              <a:rPr lang="ru-RU" sz="2400" b="1" dirty="0">
                <a:latin typeface="Century Gothic" panose="020B0502020202020204" pitchFamily="34" charset="0"/>
              </a:rPr>
              <a:t>млн. долларов)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56AAE5-C5C5-461D-A72B-EA9BA5FF72FC}"/>
              </a:ext>
            </a:extLst>
          </p:cNvPr>
          <p:cNvSpPr txBox="1"/>
          <p:nvPr/>
        </p:nvSpPr>
        <p:spPr>
          <a:xfrm>
            <a:off x="1275338" y="4499119"/>
            <a:ext cx="6938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7</a:t>
            </a:r>
            <a:r>
              <a:rPr lang="ru-RU" sz="2400" b="1" dirty="0">
                <a:latin typeface="Century Gothic" panose="020B0502020202020204" pitchFamily="34" charset="0"/>
              </a:rPr>
              <a:t>. </a:t>
            </a:r>
            <a:r>
              <a:rPr lang="ru-RU" sz="2400" b="1" dirty="0" err="1">
                <a:latin typeface="Century Gothic" panose="020B0502020202020204" pitchFamily="34" charset="0"/>
              </a:rPr>
              <a:t>Ситилинк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ru-RU" sz="2400" b="1" dirty="0">
                <a:latin typeface="Century Gothic" panose="020B0502020202020204" pitchFamily="34" charset="0"/>
              </a:rPr>
              <a:t>(245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ru-RU" sz="2400" b="1" dirty="0">
                <a:latin typeface="Century Gothic" panose="020B0502020202020204" pitchFamily="34" charset="0"/>
              </a:rPr>
              <a:t>млн. долларов)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F5F55B-A5B2-415E-AE33-FA741875677C}"/>
              </a:ext>
            </a:extLst>
          </p:cNvPr>
          <p:cNvSpPr txBox="1"/>
          <p:nvPr/>
        </p:nvSpPr>
        <p:spPr>
          <a:xfrm>
            <a:off x="1275337" y="4949400"/>
            <a:ext cx="6938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8. 2ГИС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ru-RU" sz="2400" b="1" dirty="0">
                <a:latin typeface="Century Gothic" panose="020B0502020202020204" pitchFamily="34" charset="0"/>
              </a:rPr>
              <a:t>(243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ru-RU" sz="2400" b="1" dirty="0">
                <a:latin typeface="Century Gothic" panose="020B0502020202020204" pitchFamily="34" charset="0"/>
              </a:rPr>
              <a:t>млн. долларов)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AC3F37-3399-485A-A906-04B515B1849F}"/>
              </a:ext>
            </a:extLst>
          </p:cNvPr>
          <p:cNvSpPr txBox="1"/>
          <p:nvPr/>
        </p:nvSpPr>
        <p:spPr>
          <a:xfrm>
            <a:off x="1275337" y="5392623"/>
            <a:ext cx="6938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9. </a:t>
            </a:r>
            <a:r>
              <a:rPr lang="en-US" sz="2400" b="1" dirty="0" err="1">
                <a:latin typeface="Century Gothic" panose="020B0502020202020204" pitchFamily="34" charset="0"/>
              </a:rPr>
              <a:t>Lamoda</a:t>
            </a:r>
            <a:r>
              <a:rPr lang="en-US" sz="2400" b="1" dirty="0">
                <a:latin typeface="Century Gothic" panose="020B0502020202020204" pitchFamily="34" charset="0"/>
              </a:rPr>
              <a:t> </a:t>
            </a:r>
            <a:r>
              <a:rPr lang="ru-RU" sz="2400" b="1" dirty="0">
                <a:latin typeface="Century Gothic" panose="020B0502020202020204" pitchFamily="34" charset="0"/>
              </a:rPr>
              <a:t>(</a:t>
            </a:r>
            <a:r>
              <a:rPr lang="en-US" sz="2400" b="1" dirty="0">
                <a:latin typeface="Century Gothic" panose="020B0502020202020204" pitchFamily="34" charset="0"/>
              </a:rPr>
              <a:t>226 </a:t>
            </a:r>
            <a:r>
              <a:rPr lang="ru-RU" sz="2400" b="1" dirty="0">
                <a:latin typeface="Century Gothic" panose="020B0502020202020204" pitchFamily="34" charset="0"/>
              </a:rPr>
              <a:t>млн. долларов)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1C4AE4B-CD15-43D7-B497-955B002B4E8E}"/>
              </a:ext>
            </a:extLst>
          </p:cNvPr>
          <p:cNvSpPr txBox="1"/>
          <p:nvPr/>
        </p:nvSpPr>
        <p:spPr>
          <a:xfrm>
            <a:off x="1275337" y="5854288"/>
            <a:ext cx="69382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entury Gothic" panose="020B0502020202020204" pitchFamily="34" charset="0"/>
              </a:rPr>
              <a:t>10</a:t>
            </a:r>
            <a:r>
              <a:rPr lang="ru-RU" sz="2400" b="1" dirty="0">
                <a:latin typeface="Century Gothic" panose="020B0502020202020204" pitchFamily="34" charset="0"/>
              </a:rPr>
              <a:t>. </a:t>
            </a:r>
            <a:r>
              <a:rPr lang="en-US" sz="2400" b="1" dirty="0">
                <a:latin typeface="Century Gothic" panose="020B0502020202020204" pitchFamily="34" charset="0"/>
              </a:rPr>
              <a:t>ivi.ru </a:t>
            </a:r>
            <a:r>
              <a:rPr lang="ru-RU" sz="2400" b="1" dirty="0">
                <a:latin typeface="Century Gothic" panose="020B0502020202020204" pitchFamily="34" charset="0"/>
              </a:rPr>
              <a:t>(2</a:t>
            </a:r>
            <a:r>
              <a:rPr lang="en-US" sz="2400" b="1" dirty="0">
                <a:latin typeface="Century Gothic" panose="020B0502020202020204" pitchFamily="34" charset="0"/>
              </a:rPr>
              <a:t>04 </a:t>
            </a:r>
            <a:r>
              <a:rPr lang="ru-RU" sz="2400" b="1" dirty="0">
                <a:latin typeface="Century Gothic" panose="020B0502020202020204" pitchFamily="34" charset="0"/>
              </a:rPr>
              <a:t>млн. долларов) </a:t>
            </a:r>
          </a:p>
        </p:txBody>
      </p:sp>
    </p:spTree>
    <p:extLst>
      <p:ext uri="{BB962C8B-B14F-4D97-AF65-F5344CB8AC3E}">
        <p14:creationId xmlns:p14="http://schemas.microsoft.com/office/powerpoint/2010/main" val="302825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F4DA8C-2354-4018-8EC5-EFDE4FE3B2FB}"/>
              </a:ext>
            </a:extLst>
          </p:cNvPr>
          <p:cNvSpPr txBox="1"/>
          <p:nvPr/>
        </p:nvSpPr>
        <p:spPr>
          <a:xfrm>
            <a:off x="778042" y="238308"/>
            <a:ext cx="9793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Century Gothic" panose="020B0502020202020204" pitchFamily="34" charset="0"/>
              </a:rPr>
              <a:t>ПРОБЛЕМЫ И ПРЕДЛОЖЕНИЯ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DA2C3C9-B810-454C-A2CF-0D8BAE33D477}"/>
              </a:ext>
            </a:extLst>
          </p:cNvPr>
          <p:cNvSpPr/>
          <p:nvPr/>
        </p:nvSpPr>
        <p:spPr>
          <a:xfrm>
            <a:off x="240631" y="0"/>
            <a:ext cx="208548" cy="11229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1908724-C972-4DD1-96F2-55D270810D25}"/>
              </a:ext>
            </a:extLst>
          </p:cNvPr>
          <p:cNvSpPr/>
          <p:nvPr/>
        </p:nvSpPr>
        <p:spPr>
          <a:xfrm>
            <a:off x="449179" y="1721565"/>
            <a:ext cx="31442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entury Gothic" panose="020B0502020202020204" pitchFamily="34" charset="0"/>
              </a:rPr>
              <a:t>ОПТИМИЗАЦИЯ И АВТОМАТИЗАЦИЯ ПРОИЗВОДСТВЕННЫХ ПРОЦЕССОВ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BA17702-4A20-412D-AD79-4BBE88C38B46}"/>
              </a:ext>
            </a:extLst>
          </p:cNvPr>
          <p:cNvSpPr/>
          <p:nvPr/>
        </p:nvSpPr>
        <p:spPr>
          <a:xfrm>
            <a:off x="4856745" y="2029341"/>
            <a:ext cx="25386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entury Gothic" panose="020B0502020202020204" pitchFamily="34" charset="0"/>
              </a:rPr>
              <a:t>ВЫСВОБОЖДЕНИЕ КАДРОВ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76487CC-E011-4B19-910C-EDA86C323986}"/>
              </a:ext>
            </a:extLst>
          </p:cNvPr>
          <p:cNvSpPr/>
          <p:nvPr/>
        </p:nvSpPr>
        <p:spPr>
          <a:xfrm>
            <a:off x="4180971" y="4119859"/>
            <a:ext cx="389021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entury Gothic" panose="020B0502020202020204" pitchFamily="34" charset="0"/>
              </a:rPr>
              <a:t>НЕОБХОДИМОСТЬ ОБЕСПЕЧЕНИЯ РАБОЧИХ МЕСТ ЛЮДЬМИ С СООТВЕТСТВУЮЩЕЙ КВАЛИФИКАЦИЕЙ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AA6E743-7BDA-470E-9E6E-CB33F050FD76}"/>
              </a:ext>
            </a:extLst>
          </p:cNvPr>
          <p:cNvSpPr/>
          <p:nvPr/>
        </p:nvSpPr>
        <p:spPr>
          <a:xfrm>
            <a:off x="449179" y="4273747"/>
            <a:ext cx="31442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entury Gothic" panose="020B0502020202020204" pitchFamily="34" charset="0"/>
              </a:rPr>
              <a:t>НЕОБХОДИМОСТЬ РАЗРАБОТКИ СПЕЦИАЛЬНЫХ ПРОГРАММ ОБУЧЕНИЯ</a:t>
            </a: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C51BBA74-DF79-46E5-942A-32AF9A714618}"/>
              </a:ext>
            </a:extLst>
          </p:cNvPr>
          <p:cNvSpPr/>
          <p:nvPr/>
        </p:nvSpPr>
        <p:spPr>
          <a:xfrm>
            <a:off x="3759867" y="2053419"/>
            <a:ext cx="673769" cy="707886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9CC496AB-8A31-40E0-BE28-C7CA5850564E}"/>
              </a:ext>
            </a:extLst>
          </p:cNvPr>
          <p:cNvSpPr/>
          <p:nvPr/>
        </p:nvSpPr>
        <p:spPr>
          <a:xfrm rot="5400000">
            <a:off x="5789191" y="3086640"/>
            <a:ext cx="673769" cy="707886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право 9">
            <a:extLst>
              <a:ext uri="{FF2B5EF4-FFF2-40B4-BE49-F238E27FC236}">
                <a16:creationId xmlns:a16="http://schemas.microsoft.com/office/drawing/2014/main" id="{CDE9FCFA-2C1C-43EA-9DD3-691317A84D41}"/>
              </a:ext>
            </a:extLst>
          </p:cNvPr>
          <p:cNvSpPr/>
          <p:nvPr/>
        </p:nvSpPr>
        <p:spPr>
          <a:xfrm rot="10800000">
            <a:off x="3593431" y="4581523"/>
            <a:ext cx="673769" cy="707886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EA44115-6129-4A5D-86ED-B264B6B677A5}"/>
              </a:ext>
            </a:extLst>
          </p:cNvPr>
          <p:cNvSpPr/>
          <p:nvPr/>
        </p:nvSpPr>
        <p:spPr>
          <a:xfrm>
            <a:off x="7966907" y="1122948"/>
            <a:ext cx="208548" cy="573505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4403D7E-E6B7-4318-8CE0-BA470E8041E4}"/>
              </a:ext>
            </a:extLst>
          </p:cNvPr>
          <p:cNvSpPr/>
          <p:nvPr/>
        </p:nvSpPr>
        <p:spPr>
          <a:xfrm>
            <a:off x="8308816" y="1721565"/>
            <a:ext cx="3741819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latin typeface="Century Gothic" panose="020B0502020202020204" pitchFamily="34" charset="0"/>
              </a:rPr>
              <a:t>РЕШЕНИЕ:</a:t>
            </a:r>
          </a:p>
          <a:p>
            <a:endParaRPr lang="ru-RU" sz="23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b="1" dirty="0">
                <a:latin typeface="Century Gothic" panose="020B0502020202020204" pitchFamily="34" charset="0"/>
              </a:rPr>
              <a:t>пересмотр системы образования на государственном уровне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3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b="1" dirty="0">
                <a:latin typeface="Century Gothic" panose="020B0502020202020204" pitchFamily="34" charset="0"/>
              </a:rPr>
              <a:t>введение предметов, нацеленных на повышение цифровой грамотности</a:t>
            </a:r>
          </a:p>
        </p:txBody>
      </p:sp>
    </p:spTree>
    <p:extLst>
      <p:ext uri="{BB962C8B-B14F-4D97-AF65-F5344CB8AC3E}">
        <p14:creationId xmlns:p14="http://schemas.microsoft.com/office/powerpoint/2010/main" val="159353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F4DA8C-2354-4018-8EC5-EFDE4FE3B2FB}"/>
              </a:ext>
            </a:extLst>
          </p:cNvPr>
          <p:cNvSpPr txBox="1"/>
          <p:nvPr/>
        </p:nvSpPr>
        <p:spPr>
          <a:xfrm>
            <a:off x="778042" y="238308"/>
            <a:ext cx="9793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Century Gothic" panose="020B0502020202020204" pitchFamily="34" charset="0"/>
              </a:rPr>
              <a:t>ПРОБЛЕМЫ И ПРЕДЛОЖЕНИЯ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DA2C3C9-B810-454C-A2CF-0D8BAE33D477}"/>
              </a:ext>
            </a:extLst>
          </p:cNvPr>
          <p:cNvSpPr/>
          <p:nvPr/>
        </p:nvSpPr>
        <p:spPr>
          <a:xfrm>
            <a:off x="240631" y="0"/>
            <a:ext cx="208548" cy="11229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1908724-C972-4DD1-96F2-55D270810D25}"/>
              </a:ext>
            </a:extLst>
          </p:cNvPr>
          <p:cNvSpPr/>
          <p:nvPr/>
        </p:nvSpPr>
        <p:spPr>
          <a:xfrm>
            <a:off x="1714497" y="1956972"/>
            <a:ext cx="47645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entury Gothic" panose="020B0502020202020204" pitchFamily="34" charset="0"/>
              </a:rPr>
              <a:t>ВОЗМОЖНОСТЬ МАССОВОГО ОСВОБОЖДЕНИЯ РАБОЧЕЙ СИЛЫ, АВТОМАТИЗАЦИЯ ДЕЯТЕЛЬНОСТИ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BA17702-4A20-412D-AD79-4BBE88C38B46}"/>
              </a:ext>
            </a:extLst>
          </p:cNvPr>
          <p:cNvSpPr/>
          <p:nvPr/>
        </p:nvSpPr>
        <p:spPr>
          <a:xfrm>
            <a:off x="1542042" y="4287927"/>
            <a:ext cx="51094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entury Gothic" panose="020B0502020202020204" pitchFamily="34" charset="0"/>
              </a:rPr>
              <a:t>НЕОБХОДИМОСТЬ ПЕРЕСМОТРА ОСНОВ ФУНКЦИОНИРОВАНИЯ ПРЕДПРИЯТИЯ, СИСТЕМЫ НАЛОГООБЛОЖЕНИЯ И ЗАКОНОДАТЕЛЬНЫХ НОРМ</a:t>
            </a: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C51BBA74-DF79-46E5-942A-32AF9A714618}"/>
              </a:ext>
            </a:extLst>
          </p:cNvPr>
          <p:cNvSpPr/>
          <p:nvPr/>
        </p:nvSpPr>
        <p:spPr>
          <a:xfrm rot="5400000">
            <a:off x="3759863" y="3299646"/>
            <a:ext cx="673769" cy="707886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EA44115-6129-4A5D-86ED-B264B6B677A5}"/>
              </a:ext>
            </a:extLst>
          </p:cNvPr>
          <p:cNvSpPr/>
          <p:nvPr/>
        </p:nvSpPr>
        <p:spPr>
          <a:xfrm>
            <a:off x="7966907" y="1122948"/>
            <a:ext cx="208548" cy="573505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4403D7E-E6B7-4318-8CE0-BA470E8041E4}"/>
              </a:ext>
            </a:extLst>
          </p:cNvPr>
          <p:cNvSpPr/>
          <p:nvPr/>
        </p:nvSpPr>
        <p:spPr>
          <a:xfrm>
            <a:off x="8308816" y="1721565"/>
            <a:ext cx="3741819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latin typeface="Century Gothic" panose="020B0502020202020204" pitchFamily="34" charset="0"/>
              </a:rPr>
              <a:t>РЕШЕНИЕ:</a:t>
            </a:r>
          </a:p>
          <a:p>
            <a:endParaRPr lang="ru-RU" sz="23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b="1" dirty="0">
                <a:latin typeface="Century Gothic" panose="020B0502020202020204" pitchFamily="34" charset="0"/>
              </a:rPr>
              <a:t>налогообложение не только рабочих, но и роботов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3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b="1" dirty="0">
                <a:latin typeface="Century Gothic" panose="020B0502020202020204" pitchFamily="34" charset="0"/>
              </a:rPr>
              <a:t>введение универсального базового дохода </a:t>
            </a:r>
          </a:p>
        </p:txBody>
      </p:sp>
    </p:spTree>
    <p:extLst>
      <p:ext uri="{BB962C8B-B14F-4D97-AF65-F5344CB8AC3E}">
        <p14:creationId xmlns:p14="http://schemas.microsoft.com/office/powerpoint/2010/main" val="2401181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F4DA8C-2354-4018-8EC5-EFDE4FE3B2FB}"/>
              </a:ext>
            </a:extLst>
          </p:cNvPr>
          <p:cNvSpPr txBox="1"/>
          <p:nvPr/>
        </p:nvSpPr>
        <p:spPr>
          <a:xfrm>
            <a:off x="778042" y="238308"/>
            <a:ext cx="9793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Century Gothic" panose="020B0502020202020204" pitchFamily="34" charset="0"/>
              </a:rPr>
              <a:t>ПРОБЛЕМЫ И ПРЕДЛОЖЕНИЯ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DA2C3C9-B810-454C-A2CF-0D8BAE33D477}"/>
              </a:ext>
            </a:extLst>
          </p:cNvPr>
          <p:cNvSpPr/>
          <p:nvPr/>
        </p:nvSpPr>
        <p:spPr>
          <a:xfrm>
            <a:off x="240631" y="0"/>
            <a:ext cx="208548" cy="11229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1908724-C972-4DD1-96F2-55D270810D25}"/>
              </a:ext>
            </a:extLst>
          </p:cNvPr>
          <p:cNvSpPr/>
          <p:nvPr/>
        </p:nvSpPr>
        <p:spPr>
          <a:xfrm>
            <a:off x="0" y="1783111"/>
            <a:ext cx="388218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entury Gothic" panose="020B0502020202020204" pitchFamily="34" charset="0"/>
              </a:rPr>
              <a:t>НЕОБХОДИОМСТЬ ИСПОЛЬЗОВАНИЯ ЦИФРОВЫХ ТЕХНОЛОГИЙ С ЦЕЛЬЮ СОХРАНЕНИЯ КОНКУРЕНТОСПОСОБНОСТИ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BA17702-4A20-412D-AD79-4BBE88C38B46}"/>
              </a:ext>
            </a:extLst>
          </p:cNvPr>
          <p:cNvSpPr/>
          <p:nvPr/>
        </p:nvSpPr>
        <p:spPr>
          <a:xfrm>
            <a:off x="151394" y="4737147"/>
            <a:ext cx="35793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entury Gothic" panose="020B0502020202020204" pitchFamily="34" charset="0"/>
              </a:rPr>
              <a:t>ОТСУТСТВИЕ СПОСОБНОСТИ СВОЕВРЕМЕННО ПОДСТРАИВАТЬСЯ ПОД СОВРЕМЕННЫЕ СТАНДАРТЫ</a:t>
            </a: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C51BBA74-DF79-46E5-942A-32AF9A714618}"/>
              </a:ext>
            </a:extLst>
          </p:cNvPr>
          <p:cNvSpPr/>
          <p:nvPr/>
        </p:nvSpPr>
        <p:spPr>
          <a:xfrm rot="5400000">
            <a:off x="1604209" y="3720547"/>
            <a:ext cx="673769" cy="707886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EA44115-6129-4A5D-86ED-B264B6B677A5}"/>
              </a:ext>
            </a:extLst>
          </p:cNvPr>
          <p:cNvSpPr/>
          <p:nvPr/>
        </p:nvSpPr>
        <p:spPr>
          <a:xfrm>
            <a:off x="7966907" y="1122948"/>
            <a:ext cx="208548" cy="573505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4403D7E-E6B7-4318-8CE0-BA470E8041E4}"/>
              </a:ext>
            </a:extLst>
          </p:cNvPr>
          <p:cNvSpPr/>
          <p:nvPr/>
        </p:nvSpPr>
        <p:spPr>
          <a:xfrm>
            <a:off x="8308816" y="1721565"/>
            <a:ext cx="3741819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300" b="1" dirty="0">
                <a:latin typeface="Century Gothic" panose="020B0502020202020204" pitchFamily="34" charset="0"/>
              </a:rPr>
              <a:t>РЕШЕНИЕ:</a:t>
            </a:r>
          </a:p>
          <a:p>
            <a:pPr algn="ctr"/>
            <a:endParaRPr lang="ru-RU" sz="2300" b="1" dirty="0">
              <a:latin typeface="Century Gothic" panose="020B0502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300" b="1" dirty="0">
                <a:latin typeface="Century Gothic" panose="020B0502020202020204" pitchFamily="34" charset="0"/>
              </a:rPr>
              <a:t>предоставление льгот и иных государственных преференций организациям с эффективной политикой перехода к цифровой экономике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E9CF3CCE-D287-4AD9-B504-1F1020AB2B5E}"/>
              </a:ext>
            </a:extLst>
          </p:cNvPr>
          <p:cNvSpPr/>
          <p:nvPr/>
        </p:nvSpPr>
        <p:spPr>
          <a:xfrm>
            <a:off x="4450679" y="5198811"/>
            <a:ext cx="31442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entury Gothic" panose="020B0502020202020204" pitchFamily="34" charset="0"/>
              </a:rPr>
              <a:t>НЕСОСТОЯТЕЛЬНОСТЬ ОРГАНИЗАЦИЙ НА РЫНКЕ 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35E2CDF-B1E5-463C-AC32-2598B2C9B328}"/>
              </a:ext>
            </a:extLst>
          </p:cNvPr>
          <p:cNvSpPr/>
          <p:nvPr/>
        </p:nvSpPr>
        <p:spPr>
          <a:xfrm>
            <a:off x="4523874" y="2244776"/>
            <a:ext cx="31442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Century Gothic" panose="020B0502020202020204" pitchFamily="34" charset="0"/>
              </a:rPr>
              <a:t>БАНКРОСТВО</a:t>
            </a:r>
          </a:p>
          <a:p>
            <a:pPr algn="ctr"/>
            <a:r>
              <a:rPr lang="ru-RU" sz="2000" b="1" dirty="0">
                <a:latin typeface="Century Gothic" panose="020B0502020202020204" pitchFamily="34" charset="0"/>
              </a:rPr>
              <a:t>ПРЕДПРИЯТИЙ</a:t>
            </a: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0580FE01-E34A-4F6D-826F-C904114DCF22}"/>
              </a:ext>
            </a:extLst>
          </p:cNvPr>
          <p:cNvSpPr/>
          <p:nvPr/>
        </p:nvSpPr>
        <p:spPr>
          <a:xfrm rot="16200000">
            <a:off x="5685921" y="3722808"/>
            <a:ext cx="673769" cy="707886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id="{858E6644-18B5-4E23-BE7E-186D4FD6DCBA}"/>
              </a:ext>
            </a:extLst>
          </p:cNvPr>
          <p:cNvSpPr/>
          <p:nvPr/>
        </p:nvSpPr>
        <p:spPr>
          <a:xfrm>
            <a:off x="3741818" y="5352699"/>
            <a:ext cx="673769" cy="707886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88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440</Words>
  <Application>Microsoft Office PowerPoint</Application>
  <PresentationFormat>Широкоэкранный</PresentationFormat>
  <Paragraphs>99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Настя</dc:creator>
  <cp:lastModifiedBy>Закирова Элина Рафиковна</cp:lastModifiedBy>
  <cp:revision>26</cp:revision>
  <dcterms:created xsi:type="dcterms:W3CDTF">2019-03-09T14:01:59Z</dcterms:created>
  <dcterms:modified xsi:type="dcterms:W3CDTF">2019-03-18T10:33:14Z</dcterms:modified>
</cp:coreProperties>
</file>