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64" r:id="rId4"/>
    <p:sldId id="258" r:id="rId5"/>
    <p:sldId id="265" r:id="rId6"/>
    <p:sldId id="259" r:id="rId7"/>
    <p:sldId id="263" r:id="rId8"/>
    <p:sldId id="257" r:id="rId9"/>
    <p:sldId id="260" r:id="rId10"/>
    <p:sldId id="272" r:id="rId11"/>
    <p:sldId id="271" r:id="rId12"/>
    <p:sldId id="273" r:id="rId13"/>
    <p:sldId id="266" r:id="rId14"/>
    <p:sldId id="261" r:id="rId15"/>
    <p:sldId id="262" r:id="rId16"/>
    <p:sldId id="267" r:id="rId17"/>
    <p:sldId id="270" r:id="rId18"/>
    <p:sldId id="26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3F3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5A1EFC18-889A-4FF2-9D9A-D2C12EC99D7C}"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1EFC18-889A-4FF2-9D9A-D2C12EC99D7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1EFC18-889A-4FF2-9D9A-D2C12EC99D7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1EFC18-889A-4FF2-9D9A-D2C12EC99D7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1EFC18-889A-4FF2-9D9A-D2C12EC99D7C}"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1EFC18-889A-4FF2-9D9A-D2C12EC99D7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1EFC18-889A-4FF2-9D9A-D2C12EC99D7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1EFC18-889A-4FF2-9D9A-D2C12EC99D7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1EFC18-889A-4FF2-9D9A-D2C12EC99D7C}"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1EFC18-889A-4FF2-9D9A-D2C12EC99D7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11EC2DB-1E88-4171-B472-CE346587CB8C}" type="datetimeFigureOut">
              <a:rPr lang="ru-RU" smtClean="0"/>
              <a:pPr/>
              <a:t>05.12.2018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1EFC18-889A-4FF2-9D9A-D2C12EC99D7C}"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11EC2DB-1E88-4171-B472-CE346587CB8C}" type="datetimeFigureOut">
              <a:rPr lang="ru-RU" smtClean="0"/>
              <a:pPr/>
              <a:t>05.12.2018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1EFC18-889A-4FF2-9D9A-D2C12EC99D7C}"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Галя\Desktop\EconGlopeBlue_0_0.jpg"/>
          <p:cNvPicPr>
            <a:picLocks noChangeAspect="1" noChangeArrowheads="1"/>
          </p:cNvPicPr>
          <p:nvPr/>
        </p:nvPicPr>
        <p:blipFill>
          <a:blip r:embed="rId2" cstate="print"/>
          <a:srcRect/>
          <a:stretch>
            <a:fillRect/>
          </a:stretch>
        </p:blipFill>
        <p:spPr bwMode="auto">
          <a:xfrm>
            <a:off x="-1" y="0"/>
            <a:ext cx="9144865" cy="6858000"/>
          </a:xfrm>
          <a:prstGeom prst="rect">
            <a:avLst/>
          </a:prstGeom>
          <a:noFill/>
        </p:spPr>
      </p:pic>
      <p:sp>
        <p:nvSpPr>
          <p:cNvPr id="2" name="Заголовок 1"/>
          <p:cNvSpPr>
            <a:spLocks noGrp="1"/>
          </p:cNvSpPr>
          <p:nvPr>
            <p:ph type="ctrTitle"/>
          </p:nvPr>
        </p:nvSpPr>
        <p:spPr>
          <a:xfrm>
            <a:off x="285720" y="214290"/>
            <a:ext cx="8568952" cy="3152350"/>
          </a:xfrm>
        </p:spPr>
        <p:txBody>
          <a:bodyPr>
            <a:normAutofit/>
          </a:bodyPr>
          <a:lstStyle/>
          <a:p>
            <a:r>
              <a:rPr lang="ru-RU" sz="4600" b="1" dirty="0">
                <a:solidFill>
                  <a:srgbClr val="FFFF00"/>
                </a:solidFill>
              </a:rPr>
              <a:t>СОЗДАНИЕ СИСТЕМЫ АКСЕЛЕРАЦИИ СУБЪЕКТОВ МАЛОГО И СРЕДНЕГО ПРЕДПРИНИМАТЕЛЬСТВА</a:t>
            </a:r>
          </a:p>
        </p:txBody>
      </p:sp>
      <p:sp>
        <p:nvSpPr>
          <p:cNvPr id="3" name="Подзаголовок 2"/>
          <p:cNvSpPr>
            <a:spLocks noGrp="1"/>
          </p:cNvSpPr>
          <p:nvPr>
            <p:ph type="subTitle" idx="1"/>
          </p:nvPr>
        </p:nvSpPr>
        <p:spPr>
          <a:xfrm>
            <a:off x="6143636" y="4572008"/>
            <a:ext cx="4100912" cy="1495852"/>
          </a:xfrm>
        </p:spPr>
        <p:txBody>
          <a:bodyPr>
            <a:normAutofit/>
          </a:bodyPr>
          <a:lstStyle/>
          <a:p>
            <a:r>
              <a:rPr lang="ru-RU" b="1" dirty="0">
                <a:solidFill>
                  <a:srgbClr val="FFFF00"/>
                </a:solidFill>
                <a:latin typeface="Arial" pitchFamily="34" charset="0"/>
                <a:cs typeface="Arial" pitchFamily="34" charset="0"/>
              </a:rPr>
              <a:t>Костюченко Г. А., </a:t>
            </a:r>
          </a:p>
          <a:p>
            <a:r>
              <a:rPr lang="ru-RU" b="1" dirty="0">
                <a:solidFill>
                  <a:srgbClr val="FFFF00"/>
                </a:solidFill>
                <a:latin typeface="Arial" pitchFamily="34" charset="0"/>
                <a:cs typeface="Arial" pitchFamily="34" charset="0"/>
              </a:rPr>
              <a:t>Жинжикова В.В. </a:t>
            </a:r>
          </a:p>
          <a:p>
            <a:r>
              <a:rPr lang="ru-RU" b="1" dirty="0">
                <a:solidFill>
                  <a:srgbClr val="FFFF00"/>
                </a:solidFill>
                <a:latin typeface="Arial" pitchFamily="34" charset="0"/>
                <a:cs typeface="Arial" pitchFamily="34" charset="0"/>
              </a:rPr>
              <a:t>ОЗМ-ФМ-18</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0001-001-.jpg"/>
          <p:cNvPicPr>
            <a:picLocks noChangeAspect="1" noChangeArrowheads="1"/>
          </p:cNvPicPr>
          <p:nvPr/>
        </p:nvPicPr>
        <p:blipFill>
          <a:blip r:embed="rId2" cstate="print"/>
          <a:srcRect/>
          <a:stretch>
            <a:fillRect/>
          </a:stretch>
        </p:blipFill>
        <p:spPr bwMode="auto">
          <a:xfrm>
            <a:off x="0" y="0"/>
            <a:ext cx="9358283" cy="6858000"/>
          </a:xfrm>
          <a:prstGeom prst="rect">
            <a:avLst/>
          </a:prstGeom>
          <a:noFill/>
        </p:spPr>
      </p:pic>
      <p:sp>
        <p:nvSpPr>
          <p:cNvPr id="2" name="Заголовок 1"/>
          <p:cNvSpPr>
            <a:spLocks noGrp="1"/>
          </p:cNvSpPr>
          <p:nvPr>
            <p:ph type="title"/>
          </p:nvPr>
        </p:nvSpPr>
        <p:spPr>
          <a:xfrm>
            <a:off x="1428728" y="285728"/>
            <a:ext cx="7498080" cy="1143000"/>
          </a:xfrm>
        </p:spPr>
        <p:txBody>
          <a:bodyPr/>
          <a:lstStyle/>
          <a:p>
            <a:r>
              <a:rPr lang="ru-RU" b="1" dirty="0" smtClean="0">
                <a:solidFill>
                  <a:schemeClr val="accent6">
                    <a:lumMod val="75000"/>
                  </a:schemeClr>
                </a:solidFill>
              </a:rPr>
              <a:t>Финансирование проекта </a:t>
            </a:r>
            <a:endParaRPr lang="ru-RU" b="1" dirty="0">
              <a:solidFill>
                <a:schemeClr val="accent6">
                  <a:lumMod val="75000"/>
                </a:schemeClr>
              </a:solidFill>
            </a:endParaRPr>
          </a:p>
        </p:txBody>
      </p:sp>
      <p:sp>
        <p:nvSpPr>
          <p:cNvPr id="3" name="Содержимое 2"/>
          <p:cNvSpPr>
            <a:spLocks noGrp="1"/>
          </p:cNvSpPr>
          <p:nvPr>
            <p:ph idx="1"/>
          </p:nvPr>
        </p:nvSpPr>
        <p:spPr>
          <a:xfrm>
            <a:off x="428596" y="1785926"/>
            <a:ext cx="8715404" cy="3929090"/>
          </a:xfrm>
        </p:spPr>
        <p:txBody>
          <a:bodyPr>
            <a:normAutofit/>
          </a:bodyPr>
          <a:lstStyle/>
          <a:p>
            <a:pPr algn="ctr">
              <a:buNone/>
            </a:pPr>
            <a:r>
              <a:rPr lang="ru-RU" dirty="0" smtClean="0"/>
              <a:t>С 2019 по 2024 год планируется выделить</a:t>
            </a:r>
          </a:p>
          <a:p>
            <a:pPr algn="ctr">
              <a:buNone/>
            </a:pPr>
            <a:r>
              <a:rPr lang="ru-RU" dirty="0" smtClean="0"/>
              <a:t> </a:t>
            </a:r>
            <a:r>
              <a:rPr lang="ru-RU" b="1" dirty="0" smtClean="0">
                <a:solidFill>
                  <a:srgbClr val="FF0000"/>
                </a:solidFill>
              </a:rPr>
              <a:t>479 </a:t>
            </a:r>
            <a:r>
              <a:rPr lang="ru-RU" b="1" dirty="0" err="1" smtClean="0">
                <a:solidFill>
                  <a:srgbClr val="FF0000"/>
                </a:solidFill>
              </a:rPr>
              <a:t>млрд.руб</a:t>
            </a:r>
            <a:r>
              <a:rPr lang="ru-RU" b="1" dirty="0" smtClean="0">
                <a:solidFill>
                  <a:srgbClr val="FF0000"/>
                </a:solidFill>
              </a:rPr>
              <a:t>:</a:t>
            </a:r>
            <a:endParaRPr lang="ru-RU" b="1" dirty="0" smtClean="0">
              <a:solidFill>
                <a:srgbClr val="FF0000"/>
              </a:solidFill>
            </a:endParaRPr>
          </a:p>
          <a:p>
            <a:r>
              <a:rPr lang="ru-RU" b="1" dirty="0" smtClean="0">
                <a:solidFill>
                  <a:srgbClr val="00B050"/>
                </a:solidFill>
              </a:rPr>
              <a:t>414,5 </a:t>
            </a:r>
            <a:r>
              <a:rPr lang="ru-RU" b="1" dirty="0" smtClean="0">
                <a:solidFill>
                  <a:srgbClr val="00B050"/>
                </a:solidFill>
              </a:rPr>
              <a:t>млрд.руб</a:t>
            </a:r>
            <a:r>
              <a:rPr lang="ru-RU" b="1" dirty="0" smtClean="0">
                <a:solidFill>
                  <a:srgbClr val="00B050"/>
                </a:solidFill>
              </a:rPr>
              <a:t>.  </a:t>
            </a:r>
            <a:r>
              <a:rPr lang="ru-RU" dirty="0" smtClean="0"/>
              <a:t>федеральный бюджет</a:t>
            </a:r>
            <a:endParaRPr lang="ru-RU" dirty="0" smtClean="0"/>
          </a:p>
          <a:p>
            <a:r>
              <a:rPr lang="ru-RU" dirty="0" smtClean="0">
                <a:solidFill>
                  <a:srgbClr val="00B050"/>
                </a:solidFill>
              </a:rPr>
              <a:t>53,9 млрд.руб. </a:t>
            </a:r>
            <a:r>
              <a:rPr lang="ru-RU" dirty="0" smtClean="0"/>
              <a:t>внебюджетные источники </a:t>
            </a:r>
            <a:endParaRPr lang="ru-RU" dirty="0" smtClean="0"/>
          </a:p>
          <a:p>
            <a:r>
              <a:rPr lang="ru-RU" dirty="0" smtClean="0">
                <a:solidFill>
                  <a:srgbClr val="00B050"/>
                </a:solidFill>
              </a:rPr>
              <a:t>10,5 млрд. руб</a:t>
            </a:r>
            <a:r>
              <a:rPr lang="ru-RU" dirty="0" smtClean="0"/>
              <a:t>. </a:t>
            </a:r>
            <a:r>
              <a:rPr lang="ru-RU" dirty="0" smtClean="0"/>
              <a:t>региональные бюджеты</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Desktop\5QHRhV1GNw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5072066" y="0"/>
            <a:ext cx="3929058" cy="5632311"/>
          </a:xfrm>
          <a:prstGeom prst="rect">
            <a:avLst/>
          </a:prstGeom>
        </p:spPr>
        <p:txBody>
          <a:bodyPr wrap="square">
            <a:spAutoFit/>
          </a:bodyPr>
          <a:lstStyle/>
          <a:p>
            <a:pPr algn="ctr"/>
            <a:r>
              <a:rPr lang="ru-RU" sz="2000" b="1" dirty="0" smtClean="0">
                <a:solidFill>
                  <a:schemeClr val="bg1"/>
                </a:solidFill>
              </a:rPr>
              <a:t>«Важнейший вопрос по нацпроектам – это, конечно, мониторинг хода их реализации. Сейчас создаётся новая система, которая будет работать в </a:t>
            </a:r>
            <a:r>
              <a:rPr lang="ru-RU" sz="2000" b="1" dirty="0" err="1" smtClean="0">
                <a:solidFill>
                  <a:schemeClr val="bg1"/>
                </a:solidFill>
              </a:rPr>
              <a:t>онлайн-режиме</a:t>
            </a:r>
            <a:r>
              <a:rPr lang="ru-RU" sz="2000" b="1" dirty="0" smtClean="0">
                <a:solidFill>
                  <a:schemeClr val="bg1"/>
                </a:solidFill>
              </a:rPr>
              <a:t>, будет отслеживать реализацию нацпроектов от стадии проектирования до стадии их завершения. Такая система позволит уже на ранней стадии выявить отстающих или лидеров и, соответственно, принимать управленческие решения для обеспечения полной реализации тех задач, которые поставлены в майском Указе текущего года».</a:t>
            </a:r>
            <a:endParaRPr lang="ru-RU" sz="2000" b="1" dirty="0">
              <a:solidFill>
                <a:schemeClr val="bg1"/>
              </a:solidFill>
            </a:endParaRPr>
          </a:p>
        </p:txBody>
      </p:sp>
      <p:sp>
        <p:nvSpPr>
          <p:cNvPr id="2" name="Заголовок 1"/>
          <p:cNvSpPr>
            <a:spLocks noGrp="1"/>
          </p:cNvSpPr>
          <p:nvPr>
            <p:ph type="title"/>
          </p:nvPr>
        </p:nvSpPr>
        <p:spPr>
          <a:xfrm>
            <a:off x="0" y="188640"/>
            <a:ext cx="3714776" cy="3888432"/>
          </a:xfrm>
        </p:spPr>
        <p:txBody>
          <a:bodyPr anchor="t">
            <a:normAutofit fontScale="90000"/>
          </a:bodyPr>
          <a:lstStyle/>
          <a:p>
            <a:r>
              <a:rPr lang="ru-RU" sz="3800" dirty="0" smtClean="0">
                <a:solidFill>
                  <a:schemeClr val="bg1"/>
                </a:solidFill>
              </a:rPr>
              <a:t>Первый вице-премьер, министр </a:t>
            </a:r>
            <a:r>
              <a:rPr lang="ru-RU" sz="3800" dirty="0" smtClean="0">
                <a:solidFill>
                  <a:schemeClr val="bg1"/>
                </a:solidFill>
              </a:rPr>
              <a:t>финансов</a:t>
            </a:r>
            <a:br>
              <a:rPr lang="ru-RU" sz="3800" dirty="0" smtClean="0">
                <a:solidFill>
                  <a:schemeClr val="bg1"/>
                </a:solidFill>
              </a:rPr>
            </a:br>
            <a:r>
              <a:rPr lang="ru-RU" sz="3800" dirty="0" smtClean="0">
                <a:solidFill>
                  <a:schemeClr val="bg1"/>
                </a:solidFill>
              </a:rPr>
              <a:t/>
            </a:r>
            <a:br>
              <a:rPr lang="ru-RU" sz="3800" dirty="0" smtClean="0">
                <a:solidFill>
                  <a:schemeClr val="bg1"/>
                </a:solidFill>
              </a:rPr>
            </a:br>
            <a:r>
              <a:rPr lang="ru-RU" sz="3800" dirty="0" smtClean="0">
                <a:solidFill>
                  <a:schemeClr val="bg1"/>
                </a:solidFill>
              </a:rPr>
              <a:t/>
            </a:r>
            <a:br>
              <a:rPr lang="ru-RU" sz="3800" dirty="0" smtClean="0">
                <a:solidFill>
                  <a:schemeClr val="bg1"/>
                </a:solidFill>
              </a:rPr>
            </a:br>
            <a:r>
              <a:rPr lang="ru-RU" sz="3800" dirty="0" smtClean="0">
                <a:solidFill>
                  <a:schemeClr val="bg1"/>
                </a:solidFill>
              </a:rPr>
              <a:t/>
            </a:r>
            <a:br>
              <a:rPr lang="ru-RU" sz="3800" dirty="0" smtClean="0">
                <a:solidFill>
                  <a:schemeClr val="bg1"/>
                </a:solidFill>
              </a:rPr>
            </a:br>
            <a:r>
              <a:rPr lang="ru-RU" sz="3800" dirty="0" smtClean="0">
                <a:solidFill>
                  <a:schemeClr val="bg1"/>
                </a:solidFill>
              </a:rPr>
              <a:t/>
            </a:r>
            <a:br>
              <a:rPr lang="ru-RU" sz="3800" dirty="0" smtClean="0">
                <a:solidFill>
                  <a:schemeClr val="bg1"/>
                </a:solidFill>
              </a:rPr>
            </a:br>
            <a:r>
              <a:rPr lang="ru-RU" sz="3800" dirty="0" smtClean="0">
                <a:solidFill>
                  <a:schemeClr val="bg1"/>
                </a:solidFill>
              </a:rPr>
              <a:t/>
            </a:r>
            <a:br>
              <a:rPr lang="ru-RU" sz="3800" dirty="0" smtClean="0">
                <a:solidFill>
                  <a:schemeClr val="bg1"/>
                </a:solidFill>
              </a:rPr>
            </a:br>
            <a:r>
              <a:rPr lang="ru-RU" sz="3800" dirty="0" smtClean="0">
                <a:solidFill>
                  <a:schemeClr val="bg1"/>
                </a:solidFill>
              </a:rPr>
              <a:t/>
            </a:r>
            <a:br>
              <a:rPr lang="ru-RU" sz="3800" dirty="0" smtClean="0">
                <a:solidFill>
                  <a:schemeClr val="bg1"/>
                </a:solidFill>
              </a:rPr>
            </a:br>
            <a:r>
              <a:rPr lang="ru-RU" sz="3800" dirty="0" smtClean="0">
                <a:solidFill>
                  <a:schemeClr val="bg1"/>
                </a:solidFill>
              </a:rPr>
              <a:t> </a:t>
            </a:r>
            <a:r>
              <a:rPr lang="ru-RU" sz="3800" dirty="0" smtClean="0">
                <a:solidFill>
                  <a:schemeClr val="bg1"/>
                </a:solidFill>
              </a:rPr>
              <a:t>Антон Германович </a:t>
            </a:r>
            <a:r>
              <a:rPr lang="ru-RU" sz="3800" dirty="0" err="1" smtClean="0">
                <a:solidFill>
                  <a:schemeClr val="bg1"/>
                </a:solidFill>
              </a:rPr>
              <a:t>Силуанов</a:t>
            </a:r>
            <a:r>
              <a:rPr lang="ru-RU" sz="3800" dirty="0" smtClean="0">
                <a:solidFill>
                  <a:schemeClr val="bg1"/>
                </a:solidFill>
              </a:rPr>
              <a:t> </a:t>
            </a:r>
            <a:r>
              <a:rPr lang="ru-RU" sz="6100" dirty="0" smtClean="0">
                <a:solidFill>
                  <a:schemeClr val="bg1"/>
                </a:solidFill>
              </a:rPr>
              <a:t> </a:t>
            </a:r>
            <a:endParaRPr lang="ru-RU" sz="61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Галя\Desktop\17.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980728"/>
          </a:xfrm>
        </p:spPr>
        <p:txBody>
          <a:bodyPr>
            <a:noAutofit/>
          </a:bodyPr>
          <a:lstStyle/>
          <a:p>
            <a:r>
              <a:rPr lang="ru-RU" sz="3000" b="1" dirty="0" smtClean="0">
                <a:solidFill>
                  <a:srgbClr val="002060"/>
                </a:solidFill>
              </a:rPr>
              <a:t>Функциональная структура проектной деятельности в Правительстве </a:t>
            </a:r>
            <a:r>
              <a:rPr lang="ru-RU" sz="3000" b="1" dirty="0" smtClean="0">
                <a:solidFill>
                  <a:srgbClr val="002060"/>
                </a:solidFill>
              </a:rPr>
              <a:t>РФ</a:t>
            </a:r>
            <a:endParaRPr lang="ru-RU" sz="3000" b="1" dirty="0">
              <a:solidFill>
                <a:srgbClr val="002060"/>
              </a:solidFill>
            </a:endParaRPr>
          </a:p>
        </p:txBody>
      </p:sp>
      <p:sp>
        <p:nvSpPr>
          <p:cNvPr id="3" name="Содержимое 2"/>
          <p:cNvSpPr>
            <a:spLocks noGrp="1"/>
          </p:cNvSpPr>
          <p:nvPr>
            <p:ph idx="1"/>
          </p:nvPr>
        </p:nvSpPr>
        <p:spPr>
          <a:xfrm>
            <a:off x="0" y="1052736"/>
            <a:ext cx="8964488" cy="5805264"/>
          </a:xfrm>
        </p:spPr>
        <p:txBody>
          <a:bodyPr>
            <a:noAutofit/>
          </a:bodyPr>
          <a:lstStyle/>
          <a:p>
            <a:pPr>
              <a:buNone/>
            </a:pPr>
            <a:r>
              <a:rPr lang="ru-RU" sz="2200" b="1" dirty="0" smtClean="0"/>
              <a:t>      I</a:t>
            </a:r>
            <a:r>
              <a:rPr lang="ru-RU" sz="2200" b="1" dirty="0" smtClean="0"/>
              <a:t>. Президиум Совета при Президенте </a:t>
            </a:r>
            <a:r>
              <a:rPr lang="ru-RU" sz="2200" b="1" dirty="0" smtClean="0"/>
              <a:t>РФ по </a:t>
            </a:r>
            <a:r>
              <a:rPr lang="ru-RU" sz="2200" b="1" dirty="0" smtClean="0"/>
              <a:t>стратегическому развитию и национальным проектам </a:t>
            </a:r>
            <a:br>
              <a:rPr lang="ru-RU" sz="2200" b="1" dirty="0" smtClean="0"/>
            </a:br>
            <a:r>
              <a:rPr lang="ru-RU" sz="2200" b="1" dirty="0" smtClean="0"/>
              <a:t>II</a:t>
            </a:r>
            <a:r>
              <a:rPr lang="ru-RU" sz="2200" b="1" dirty="0" smtClean="0"/>
              <a:t>. Проектный комитет </a:t>
            </a:r>
            <a:br>
              <a:rPr lang="ru-RU" sz="2200" b="1" dirty="0" smtClean="0"/>
            </a:br>
            <a:r>
              <a:rPr lang="ru-RU" sz="2200" b="1" dirty="0" smtClean="0"/>
              <a:t>III</a:t>
            </a:r>
            <a:r>
              <a:rPr lang="ru-RU" sz="2200" b="1" dirty="0" smtClean="0"/>
              <a:t>. Рабочая группа по разработке проекта акта </a:t>
            </a:r>
            <a:br>
              <a:rPr lang="ru-RU" sz="2200" b="1" dirty="0" smtClean="0"/>
            </a:br>
            <a:r>
              <a:rPr lang="ru-RU" sz="2200" b="1" dirty="0" smtClean="0"/>
              <a:t>IV</a:t>
            </a:r>
            <a:r>
              <a:rPr lang="ru-RU" sz="2200" b="1" dirty="0" smtClean="0"/>
              <a:t>. Проектный офис Правительства Российской Федерации </a:t>
            </a:r>
            <a:br>
              <a:rPr lang="ru-RU" sz="2200" b="1" dirty="0" smtClean="0"/>
            </a:br>
            <a:r>
              <a:rPr lang="ru-RU" sz="2200" b="1" dirty="0" smtClean="0"/>
              <a:t>V</a:t>
            </a:r>
            <a:r>
              <a:rPr lang="ru-RU" sz="2200" b="1" dirty="0" smtClean="0"/>
              <a:t>. Ведомственный проектный офис </a:t>
            </a:r>
            <a:br>
              <a:rPr lang="ru-RU" sz="2200" b="1" dirty="0" smtClean="0"/>
            </a:br>
            <a:r>
              <a:rPr lang="ru-RU" sz="2200" b="1" dirty="0" smtClean="0"/>
              <a:t>VI</a:t>
            </a:r>
            <a:r>
              <a:rPr lang="ru-RU" sz="2200" b="1" dirty="0" smtClean="0"/>
              <a:t>. Проектный офис субъекта Российской Федерации </a:t>
            </a:r>
            <a:br>
              <a:rPr lang="ru-RU" sz="2200" b="1" dirty="0" smtClean="0"/>
            </a:br>
            <a:r>
              <a:rPr lang="ru-RU" sz="2200" b="1" dirty="0" smtClean="0"/>
              <a:t>VII</a:t>
            </a:r>
            <a:r>
              <a:rPr lang="ru-RU" sz="2200" b="1" dirty="0" smtClean="0"/>
              <a:t>. Руководитель национального проекта, руководитель федерального проекта </a:t>
            </a:r>
            <a:br>
              <a:rPr lang="ru-RU" sz="2200" b="1" dirty="0" smtClean="0"/>
            </a:br>
            <a:r>
              <a:rPr lang="ru-RU" sz="2200" b="1" dirty="0" smtClean="0"/>
              <a:t>VIII</a:t>
            </a:r>
            <a:r>
              <a:rPr lang="ru-RU" sz="2200" b="1" dirty="0" smtClean="0"/>
              <a:t>. Администратор национального проекта, администратор федерального проекта  </a:t>
            </a:r>
            <a:br>
              <a:rPr lang="ru-RU" sz="2200" b="1" dirty="0" smtClean="0"/>
            </a:br>
            <a:r>
              <a:rPr lang="ru-RU" sz="2200" b="1" dirty="0" smtClean="0"/>
              <a:t>IX</a:t>
            </a:r>
            <a:r>
              <a:rPr lang="ru-RU" sz="2200" b="1" dirty="0" smtClean="0"/>
              <a:t>. Участники национального проекта, участники федерального </a:t>
            </a:r>
            <a:r>
              <a:rPr lang="ru-RU" sz="2200" b="1" dirty="0" smtClean="0"/>
              <a:t>проекта </a:t>
            </a:r>
            <a:br>
              <a:rPr lang="ru-RU" sz="2200" b="1" dirty="0" smtClean="0"/>
            </a:br>
            <a:r>
              <a:rPr lang="ru-RU" sz="2200" b="1" dirty="0" smtClean="0"/>
              <a:t>X</a:t>
            </a:r>
            <a:r>
              <a:rPr lang="ru-RU" sz="2200" b="1" dirty="0" smtClean="0"/>
              <a:t>. Общественно-экспертный совет </a:t>
            </a:r>
            <a:br>
              <a:rPr lang="ru-RU" sz="2200" b="1" dirty="0" smtClean="0"/>
            </a:br>
            <a:r>
              <a:rPr lang="ru-RU" sz="2200" b="1" dirty="0" smtClean="0"/>
              <a:t>XI</a:t>
            </a:r>
            <a:r>
              <a:rPr lang="ru-RU" sz="2200" b="1" dirty="0" smtClean="0"/>
              <a:t>. Центр компетенций проектной </a:t>
            </a:r>
            <a:r>
              <a:rPr lang="ru-RU" sz="2200" b="1" dirty="0" smtClean="0"/>
              <a:t>деятельности.</a:t>
            </a:r>
            <a:endParaRPr lang="ru-RU" sz="2000" b="1" dirty="0" smtClean="0"/>
          </a:p>
          <a:p>
            <a:pPr>
              <a:buNone/>
            </a:pPr>
            <a:endParaRPr lang="ru-RU" sz="1100" b="1" dirty="0" smtClean="0"/>
          </a:p>
          <a:p>
            <a:pPr>
              <a:buNone/>
            </a:pPr>
            <a:r>
              <a:rPr lang="ru-RU" sz="1400" dirty="0" smtClean="0">
                <a:latin typeface="Times New Roman" pitchFamily="18" charset="0"/>
                <a:cs typeface="Times New Roman" pitchFamily="18" charset="0"/>
              </a:rPr>
              <a:t>       Постановление </a:t>
            </a:r>
            <a:r>
              <a:rPr lang="ru-RU" sz="1400" dirty="0" smtClean="0">
                <a:latin typeface="Times New Roman" pitchFamily="18" charset="0"/>
                <a:cs typeface="Times New Roman" pitchFamily="18" charset="0"/>
              </a:rPr>
              <a:t>Правительства РФ от 31.10.2018 N 1288 "Об организации проектной деятельности в Правительстве Российской Федерации"</a:t>
            </a:r>
            <a:endParaRPr lang="ru-RU" sz="1400" b="1"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1285690616_0006.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1000100" y="214290"/>
            <a:ext cx="6232736" cy="1000124"/>
          </a:xfrm>
        </p:spPr>
        <p:txBody>
          <a:bodyPr/>
          <a:lstStyle/>
          <a:p>
            <a:r>
              <a:rPr lang="ru-RU" b="1" dirty="0" err="1">
                <a:solidFill>
                  <a:schemeClr val="tx1"/>
                </a:solidFill>
              </a:rPr>
              <a:t>Микропредприятие</a:t>
            </a:r>
            <a:r>
              <a:rPr lang="ru-RU" b="1" dirty="0">
                <a:solidFill>
                  <a:schemeClr val="tx1"/>
                </a:solidFill>
              </a:rPr>
              <a:t> </a:t>
            </a:r>
            <a:endParaRPr lang="ru-RU" dirty="0">
              <a:solidFill>
                <a:schemeClr val="tx1"/>
              </a:solidFill>
            </a:endParaRPr>
          </a:p>
        </p:txBody>
      </p:sp>
      <p:sp>
        <p:nvSpPr>
          <p:cNvPr id="3" name="Содержимое 2"/>
          <p:cNvSpPr>
            <a:spLocks noGrp="1"/>
          </p:cNvSpPr>
          <p:nvPr>
            <p:ph idx="1"/>
          </p:nvPr>
        </p:nvSpPr>
        <p:spPr>
          <a:xfrm>
            <a:off x="0" y="1214422"/>
            <a:ext cx="5429288" cy="5182153"/>
          </a:xfrm>
        </p:spPr>
        <p:txBody>
          <a:bodyPr>
            <a:normAutofit fontScale="92500" lnSpcReduction="20000"/>
          </a:bodyPr>
          <a:lstStyle/>
          <a:p>
            <a:r>
              <a:rPr lang="ru-RU" dirty="0"/>
              <a:t>Относится к субъектам малого предпринимательства</a:t>
            </a:r>
          </a:p>
          <a:p>
            <a:pPr fontAlgn="t"/>
            <a:r>
              <a:rPr lang="ru-RU" dirty="0"/>
              <a:t>Численность до 15 человек, выручка не более 120 млн. </a:t>
            </a:r>
            <a:r>
              <a:rPr lang="ru-RU" dirty="0" err="1"/>
              <a:t>руб</a:t>
            </a:r>
            <a:endParaRPr lang="ru-RU" dirty="0"/>
          </a:p>
          <a:p>
            <a:r>
              <a:rPr lang="ru-RU" dirty="0"/>
              <a:t>Упрощенный регламент трудовых отношений</a:t>
            </a:r>
          </a:p>
          <a:p>
            <a:r>
              <a:rPr lang="ru-RU" dirty="0"/>
              <a:t>Возможность отказаться от некоторых актов, регулирующих деятельность </a:t>
            </a:r>
            <a:r>
              <a:rPr lang="ru-RU" dirty="0" err="1"/>
              <a:t>микропредприятия</a:t>
            </a:r>
            <a:endParaRPr lang="ru-RU" dirty="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Галя\Desktop\11871230.jpg"/>
          <p:cNvPicPr>
            <a:picLocks noChangeAspect="1" noChangeArrowheads="1"/>
          </p:cNvPicPr>
          <p:nvPr/>
        </p:nvPicPr>
        <p:blipFill>
          <a:blip r:embed="rId2" cstate="print">
            <a:duotone>
              <a:prstClr val="black"/>
              <a:schemeClr val="accent4">
                <a:tint val="45000"/>
                <a:satMod val="400000"/>
              </a:schemeClr>
            </a:duotone>
          </a:blip>
          <a:srcRect l="5558" r="5558"/>
          <a:stretch>
            <a:fillRect/>
          </a:stretch>
        </p:blipFill>
        <p:spPr bwMode="auto">
          <a:xfrm>
            <a:off x="0" y="0"/>
            <a:ext cx="9144000" cy="6860922"/>
          </a:xfrm>
          <a:prstGeom prst="rect">
            <a:avLst/>
          </a:prstGeom>
          <a:noFill/>
        </p:spPr>
      </p:pic>
      <p:sp>
        <p:nvSpPr>
          <p:cNvPr id="2" name="Заголовок 1"/>
          <p:cNvSpPr>
            <a:spLocks noGrp="1"/>
          </p:cNvSpPr>
          <p:nvPr>
            <p:ph type="title"/>
          </p:nvPr>
        </p:nvSpPr>
        <p:spPr>
          <a:xfrm>
            <a:off x="1785918" y="428604"/>
            <a:ext cx="5504305" cy="1003806"/>
          </a:xfrm>
        </p:spPr>
        <p:txBody>
          <a:bodyPr/>
          <a:lstStyle/>
          <a:p>
            <a:r>
              <a:rPr lang="ru-RU" dirty="0" err="1">
                <a:solidFill>
                  <a:schemeClr val="bg1"/>
                </a:solidFill>
              </a:rPr>
              <a:t>Самозанятые</a:t>
            </a:r>
            <a:endParaRPr lang="ru-RU" dirty="0">
              <a:solidFill>
                <a:schemeClr val="bg1"/>
              </a:solidFill>
            </a:endParaRPr>
          </a:p>
        </p:txBody>
      </p:sp>
      <p:sp>
        <p:nvSpPr>
          <p:cNvPr id="3" name="Содержимое 2"/>
          <p:cNvSpPr>
            <a:spLocks noGrp="1"/>
          </p:cNvSpPr>
          <p:nvPr>
            <p:ph idx="1"/>
          </p:nvPr>
        </p:nvSpPr>
        <p:spPr>
          <a:xfrm>
            <a:off x="683568" y="1268760"/>
            <a:ext cx="7890080" cy="5410200"/>
          </a:xfrm>
        </p:spPr>
        <p:txBody>
          <a:bodyPr>
            <a:normAutofit/>
          </a:bodyPr>
          <a:lstStyle/>
          <a:p>
            <a:r>
              <a:rPr lang="ru-RU" dirty="0">
                <a:solidFill>
                  <a:schemeClr val="bg1"/>
                </a:solidFill>
              </a:rPr>
              <a:t>лица, осуществляющие предпринимательскую деятельность для получения личной прибыли.</a:t>
            </a:r>
          </a:p>
        </p:txBody>
      </p:sp>
      <p:pic>
        <p:nvPicPr>
          <p:cNvPr id="7" name="Содержимое 3" descr="я.jpg"/>
          <p:cNvPicPr>
            <a:picLocks noChangeAspect="1"/>
          </p:cNvPicPr>
          <p:nvPr/>
        </p:nvPicPr>
        <p:blipFill>
          <a:blip r:embed="rId3" cstate="print"/>
          <a:stretch>
            <a:fillRect/>
          </a:stretch>
        </p:blipFill>
        <p:spPr>
          <a:xfrm>
            <a:off x="1115616" y="3535995"/>
            <a:ext cx="6876256" cy="33220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Галя\Desktop\Fotolia_50584293_Subscription_Monthly_XXL.jpg"/>
          <p:cNvPicPr>
            <a:picLocks noChangeAspect="1" noChangeArrowheads="1"/>
          </p:cNvPicPr>
          <p:nvPr/>
        </p:nvPicPr>
        <p:blipFill>
          <a:blip r:embed="rId2" cstate="print"/>
          <a:srcRect/>
          <a:stretch>
            <a:fillRect/>
          </a:stretch>
        </p:blipFill>
        <p:spPr bwMode="auto">
          <a:xfrm>
            <a:off x="0" y="0"/>
            <a:ext cx="9145660" cy="7046639"/>
          </a:xfrm>
          <a:prstGeom prst="rect">
            <a:avLst/>
          </a:prstGeom>
          <a:noFill/>
        </p:spPr>
      </p:pic>
      <p:sp>
        <p:nvSpPr>
          <p:cNvPr id="2" name="Заголовок 1"/>
          <p:cNvSpPr>
            <a:spLocks noGrp="1"/>
          </p:cNvSpPr>
          <p:nvPr>
            <p:ph type="title"/>
          </p:nvPr>
        </p:nvSpPr>
        <p:spPr>
          <a:xfrm>
            <a:off x="1475656" y="0"/>
            <a:ext cx="6336704" cy="1354162"/>
          </a:xfrm>
        </p:spPr>
        <p:txBody>
          <a:bodyPr>
            <a:normAutofit fontScale="90000"/>
          </a:bodyPr>
          <a:lstStyle/>
          <a:p>
            <a:pPr algn="ctr"/>
            <a:r>
              <a:rPr lang="ru-RU" dirty="0">
                <a:solidFill>
                  <a:srgbClr val="FFC000"/>
                </a:solidFill>
              </a:rPr>
              <a:t>Преимущества и недостатки </a:t>
            </a:r>
            <a:r>
              <a:rPr lang="ru-RU" dirty="0" err="1">
                <a:solidFill>
                  <a:srgbClr val="FFC000"/>
                </a:solidFill>
              </a:rPr>
              <a:t>самозанятости</a:t>
            </a:r>
            <a:endParaRPr lang="ru-RU" dirty="0">
              <a:solidFill>
                <a:srgbClr val="FFC000"/>
              </a:solidFill>
            </a:endParaRPr>
          </a:p>
        </p:txBody>
      </p:sp>
      <p:sp>
        <p:nvSpPr>
          <p:cNvPr id="10" name="Содержимое 2"/>
          <p:cNvSpPr>
            <a:spLocks noGrp="1"/>
          </p:cNvSpPr>
          <p:nvPr>
            <p:ph idx="1"/>
          </p:nvPr>
        </p:nvSpPr>
        <p:spPr>
          <a:xfrm>
            <a:off x="70380" y="2372094"/>
            <a:ext cx="3744416" cy="4800600"/>
          </a:xfrm>
        </p:spPr>
        <p:txBody>
          <a:bodyPr>
            <a:normAutofit fontScale="92500"/>
          </a:bodyPr>
          <a:lstStyle/>
          <a:p>
            <a:pPr algn="ctr">
              <a:buNone/>
            </a:pPr>
            <a:r>
              <a:rPr lang="ru-RU" sz="2500" b="1" dirty="0">
                <a:solidFill>
                  <a:schemeClr val="bg1"/>
                </a:solidFill>
              </a:rPr>
              <a:t>Преимущества</a:t>
            </a:r>
            <a:r>
              <a:rPr lang="ru-RU" sz="2500" b="1" dirty="0"/>
              <a:t> </a:t>
            </a:r>
            <a:endParaRPr lang="ru-RU" sz="2500" dirty="0"/>
          </a:p>
          <a:p>
            <a:pPr lvl="0"/>
            <a:r>
              <a:rPr lang="ru-RU" sz="2500" dirty="0">
                <a:solidFill>
                  <a:schemeClr val="bg1"/>
                </a:solidFill>
              </a:rPr>
              <a:t>Отсутствие налоговых выплат и страховых взносов. </a:t>
            </a:r>
          </a:p>
          <a:p>
            <a:pPr lvl="0" algn="just"/>
            <a:r>
              <a:rPr lang="ru-RU" sz="2500" dirty="0">
                <a:solidFill>
                  <a:schemeClr val="bg1"/>
                </a:solidFill>
              </a:rPr>
              <a:t>Не нужно сдавать финансовые отчетности.</a:t>
            </a:r>
          </a:p>
          <a:p>
            <a:pPr lvl="0"/>
            <a:r>
              <a:rPr lang="ru-RU" sz="2500" dirty="0">
                <a:solidFill>
                  <a:schemeClr val="bg1"/>
                </a:solidFill>
              </a:rPr>
              <a:t>Несвоевременная постановка на учет в ФНС не приведет к необратимым последствиям и строгим штрафным санкциям.</a:t>
            </a:r>
          </a:p>
          <a:p>
            <a:endParaRPr lang="ru-RU" dirty="0"/>
          </a:p>
        </p:txBody>
      </p:sp>
      <p:sp>
        <p:nvSpPr>
          <p:cNvPr id="11" name="Содержимое 2"/>
          <p:cNvSpPr txBox="1">
            <a:spLocks/>
          </p:cNvSpPr>
          <p:nvPr/>
        </p:nvSpPr>
        <p:spPr>
          <a:xfrm>
            <a:off x="4572000" y="1928721"/>
            <a:ext cx="3816456" cy="5000660"/>
          </a:xfrm>
          <a:prstGeom prst="rect">
            <a:avLst/>
          </a:prstGeom>
        </p:spPr>
        <p:txBody>
          <a:bodyPr vert="horz" lIns="91440" tIns="45720" rIns="91440" bIns="45720" rtlCol="0">
            <a:normAutofit/>
          </a:bodyPr>
          <a:lstStyle/>
          <a:p>
            <a:pPr algn="ctr"/>
            <a:r>
              <a:rPr lang="ru-RU" sz="2300" b="1" dirty="0">
                <a:solidFill>
                  <a:schemeClr val="bg1"/>
                </a:solidFill>
              </a:rPr>
              <a:t>Недостатки</a:t>
            </a:r>
            <a:r>
              <a:rPr lang="ru-RU" sz="3000" b="1" dirty="0"/>
              <a:t> </a:t>
            </a:r>
            <a:endParaRPr lang="ru-RU" sz="3000" dirty="0"/>
          </a:p>
          <a:p>
            <a:pPr lvl="0">
              <a:buFont typeface="Arial" pitchFamily="34" charset="0"/>
              <a:buChar char="•"/>
            </a:pPr>
            <a:r>
              <a:rPr lang="ru-RU" sz="2300" dirty="0">
                <a:solidFill>
                  <a:schemeClr val="bg1"/>
                </a:solidFill>
              </a:rPr>
              <a:t> Отсутствие четкости и системности в выборе системы налогообложения.</a:t>
            </a:r>
          </a:p>
          <a:p>
            <a:pPr lvl="0">
              <a:buFont typeface="Arial" pitchFamily="34" charset="0"/>
              <a:buChar char="•"/>
            </a:pPr>
            <a:r>
              <a:rPr lang="ru-RU" sz="2300" dirty="0">
                <a:solidFill>
                  <a:schemeClr val="bg1"/>
                </a:solidFill>
              </a:rPr>
              <a:t> Ограничения в том, чем можно заниматься, что открыть. Оформиться в налоговой инспекции и легализовать свой доход могут няни и сиделки, репетиторы, уборщицы и экономки.</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ru-RU"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Галя\Desktop\orig_blog_186464_0.jpg"/>
          <p:cNvPicPr>
            <a:picLocks noChangeAspect="1" noChangeArrowheads="1"/>
          </p:cNvPicPr>
          <p:nvPr/>
        </p:nvPicPr>
        <p:blipFill>
          <a:blip r:embed="rId2" cstate="print"/>
          <a:srcRect b="599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428728" y="0"/>
            <a:ext cx="7498080" cy="1143000"/>
          </a:xfrm>
        </p:spPr>
        <p:txBody>
          <a:bodyPr>
            <a:normAutofit fontScale="90000"/>
          </a:bodyPr>
          <a:lstStyle/>
          <a:p>
            <a:r>
              <a:rPr lang="ru-RU" b="1" u="sng" dirty="0">
                <a:solidFill>
                  <a:schemeClr val="accent6">
                    <a:lumMod val="50000"/>
                  </a:schemeClr>
                </a:solidFill>
              </a:rPr>
              <a:t>В малом и среднем бизнесе существует ряд проблем:</a:t>
            </a:r>
          </a:p>
        </p:txBody>
      </p:sp>
      <p:sp>
        <p:nvSpPr>
          <p:cNvPr id="3" name="Содержимое 2"/>
          <p:cNvSpPr>
            <a:spLocks noGrp="1"/>
          </p:cNvSpPr>
          <p:nvPr>
            <p:ph sz="half" idx="1"/>
          </p:nvPr>
        </p:nvSpPr>
        <p:spPr>
          <a:xfrm>
            <a:off x="78600" y="1691640"/>
            <a:ext cx="3657600" cy="4663440"/>
          </a:xfrm>
        </p:spPr>
        <p:txBody>
          <a:bodyPr>
            <a:normAutofit fontScale="92500" lnSpcReduction="20000"/>
          </a:bodyPr>
          <a:lstStyle/>
          <a:p>
            <a:pPr>
              <a:buNone/>
            </a:pPr>
            <a:r>
              <a:rPr lang="ru-RU" dirty="0"/>
              <a:t>1. </a:t>
            </a:r>
            <a:r>
              <a:rPr lang="ru-RU" b="1" dirty="0"/>
              <a:t>Административные барьеры</a:t>
            </a:r>
          </a:p>
          <a:p>
            <a:pPr lvl="0"/>
            <a:r>
              <a:rPr lang="ru-RU" dirty="0"/>
              <a:t>Реальные сроки регистрации (от недели до месяца) отличаются от законодательных (5 дней – ст. 8. 129-ФЗ)</a:t>
            </a:r>
          </a:p>
          <a:p>
            <a:pPr lvl="0"/>
            <a:r>
              <a:rPr lang="ru-RU" dirty="0"/>
              <a:t>Реальные сроки получения лицензии и их средняя цена выше установленных законом.</a:t>
            </a:r>
          </a:p>
          <a:p>
            <a:endParaRPr lang="ru-RU" dirty="0"/>
          </a:p>
        </p:txBody>
      </p:sp>
      <p:sp>
        <p:nvSpPr>
          <p:cNvPr id="6" name="Содержимое 5"/>
          <p:cNvSpPr>
            <a:spLocks noGrp="1"/>
          </p:cNvSpPr>
          <p:nvPr>
            <p:ph sz="half" idx="2"/>
          </p:nvPr>
        </p:nvSpPr>
        <p:spPr>
          <a:xfrm>
            <a:off x="5276088" y="1536396"/>
            <a:ext cx="3657600" cy="4663440"/>
          </a:xfrm>
        </p:spPr>
        <p:txBody>
          <a:bodyPr>
            <a:normAutofit fontScale="92500" lnSpcReduction="20000"/>
          </a:bodyPr>
          <a:lstStyle/>
          <a:p>
            <a:pPr lvl="0">
              <a:buNone/>
            </a:pPr>
            <a:r>
              <a:rPr lang="ru-RU" dirty="0"/>
              <a:t>2. </a:t>
            </a:r>
            <a:r>
              <a:rPr lang="ru-RU" b="1" dirty="0"/>
              <a:t>Кредитно-банковская система</a:t>
            </a:r>
          </a:p>
          <a:p>
            <a:pPr lvl="0"/>
            <a:r>
              <a:rPr lang="ru-RU" dirty="0"/>
              <a:t>Предприниматели не могут достойно обеспечить кредит</a:t>
            </a:r>
          </a:p>
          <a:p>
            <a:pPr lvl="0"/>
            <a:r>
              <a:rPr lang="ru-RU" dirty="0"/>
              <a:t>Высокая процентная ставка и короткий срок кредитования </a:t>
            </a:r>
          </a:p>
          <a:p>
            <a:pPr lvl="0"/>
            <a:r>
              <a:rPr lang="ru-RU" dirty="0"/>
              <a:t>Залоговое обеспечение кредита, которое вернуть достаточно сложно</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DMIN\Desktop\stock-exchange-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23528" y="0"/>
            <a:ext cx="8246090" cy="1143000"/>
          </a:xfrm>
        </p:spPr>
        <p:txBody>
          <a:bodyPr>
            <a:normAutofit fontScale="90000"/>
          </a:bodyPr>
          <a:lstStyle/>
          <a:p>
            <a:r>
              <a:rPr lang="ru-RU" dirty="0" smtClean="0">
                <a:solidFill>
                  <a:srgbClr val="7030A0"/>
                </a:solidFill>
              </a:rPr>
              <a:t>Меры для </a:t>
            </a:r>
            <a:r>
              <a:rPr lang="ru-RU" dirty="0" smtClean="0">
                <a:solidFill>
                  <a:srgbClr val="7030A0"/>
                </a:solidFill>
              </a:rPr>
              <a:t>успешного развития МСП </a:t>
            </a:r>
            <a:endParaRPr lang="ru-RU" dirty="0">
              <a:solidFill>
                <a:srgbClr val="7030A0"/>
              </a:solidFill>
            </a:endParaRPr>
          </a:p>
        </p:txBody>
      </p:sp>
      <p:sp>
        <p:nvSpPr>
          <p:cNvPr id="3" name="Содержимое 2"/>
          <p:cNvSpPr>
            <a:spLocks noGrp="1"/>
          </p:cNvSpPr>
          <p:nvPr>
            <p:ph sz="half" idx="1"/>
          </p:nvPr>
        </p:nvSpPr>
        <p:spPr>
          <a:xfrm>
            <a:off x="714348" y="1142984"/>
            <a:ext cx="3657600" cy="4663440"/>
          </a:xfrm>
        </p:spPr>
        <p:txBody>
          <a:bodyPr>
            <a:normAutofit fontScale="70000" lnSpcReduction="20000"/>
          </a:bodyPr>
          <a:lstStyle/>
          <a:p>
            <a:r>
              <a:rPr lang="ru-RU" b="1" dirty="0" smtClean="0">
                <a:solidFill>
                  <a:srgbClr val="002060"/>
                </a:solidFill>
              </a:rPr>
              <a:t>1.</a:t>
            </a:r>
            <a:r>
              <a:rPr lang="ru-RU" dirty="0" smtClean="0">
                <a:solidFill>
                  <a:srgbClr val="002060"/>
                </a:solidFill>
              </a:rPr>
              <a:t> Дальнейшее развитие законодательной и нормативной базы.</a:t>
            </a:r>
          </a:p>
          <a:p>
            <a:r>
              <a:rPr lang="ru-RU" b="1" dirty="0" smtClean="0">
                <a:solidFill>
                  <a:srgbClr val="002060"/>
                </a:solidFill>
              </a:rPr>
              <a:t>2.</a:t>
            </a:r>
            <a:r>
              <a:rPr lang="ru-RU" dirty="0" smtClean="0">
                <a:solidFill>
                  <a:srgbClr val="002060"/>
                </a:solidFill>
              </a:rPr>
              <a:t> В сфере налогового законодательства необходимо разъяснение порядка взимания налогов, а также порядка их начисления и уплаты.</a:t>
            </a:r>
          </a:p>
          <a:p>
            <a:r>
              <a:rPr lang="ru-RU" b="1" dirty="0" smtClean="0">
                <a:solidFill>
                  <a:srgbClr val="002060"/>
                </a:solidFill>
              </a:rPr>
              <a:t>3.</a:t>
            </a:r>
            <a:r>
              <a:rPr lang="ru-RU" dirty="0" smtClean="0">
                <a:solidFill>
                  <a:srgbClr val="002060"/>
                </a:solidFill>
              </a:rPr>
              <a:t> Уменьшение количества государственных органов, осуществляющих лицензирование предпринимательской деятельности.</a:t>
            </a:r>
          </a:p>
          <a:p>
            <a:endParaRPr lang="ru-RU" dirty="0"/>
          </a:p>
        </p:txBody>
      </p:sp>
      <p:sp>
        <p:nvSpPr>
          <p:cNvPr id="4" name="Содержимое 3"/>
          <p:cNvSpPr>
            <a:spLocks noGrp="1"/>
          </p:cNvSpPr>
          <p:nvPr>
            <p:ph sz="half" idx="2"/>
          </p:nvPr>
        </p:nvSpPr>
        <p:spPr>
          <a:xfrm>
            <a:off x="4643438" y="1142984"/>
            <a:ext cx="3657600" cy="4663440"/>
          </a:xfrm>
        </p:spPr>
        <p:txBody>
          <a:bodyPr>
            <a:normAutofit fontScale="70000" lnSpcReduction="20000"/>
          </a:bodyPr>
          <a:lstStyle/>
          <a:p>
            <a:r>
              <a:rPr lang="ru-RU" b="1" dirty="0" smtClean="0">
                <a:solidFill>
                  <a:srgbClr val="002060"/>
                </a:solidFill>
              </a:rPr>
              <a:t>4. </a:t>
            </a:r>
            <a:r>
              <a:rPr lang="ru-RU" dirty="0" smtClean="0">
                <a:solidFill>
                  <a:srgbClr val="002060"/>
                </a:solidFill>
              </a:rPr>
              <a:t>Увеличение количества бизнес-инкубаторов.</a:t>
            </a:r>
          </a:p>
          <a:p>
            <a:r>
              <a:rPr lang="ru-RU" b="1" dirty="0" smtClean="0">
                <a:solidFill>
                  <a:srgbClr val="002060"/>
                </a:solidFill>
              </a:rPr>
              <a:t>5. </a:t>
            </a:r>
            <a:r>
              <a:rPr lang="ru-RU" dirty="0" smtClean="0">
                <a:solidFill>
                  <a:srgbClr val="002060"/>
                </a:solidFill>
              </a:rPr>
              <a:t>Разработка и расширение финансирования программы оказания помощи безработным гражданам, желающим открыть собственное дело.</a:t>
            </a:r>
          </a:p>
          <a:p>
            <a:r>
              <a:rPr lang="ru-RU" b="1" dirty="0" smtClean="0">
                <a:solidFill>
                  <a:srgbClr val="002060"/>
                </a:solidFill>
              </a:rPr>
              <a:t>6. </a:t>
            </a:r>
            <a:r>
              <a:rPr lang="ru-RU" dirty="0" smtClean="0">
                <a:solidFill>
                  <a:srgbClr val="002060"/>
                </a:solidFill>
              </a:rPr>
              <a:t>создание при территориальных налоговых инспекциях абсолютно независимых от них специализированных аудиторских малых предприятий.</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CE89B2-066D-4344-9B49-A188549236A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54B635CB-0685-6941-97D3-4A12D9B29B57}"/>
              </a:ext>
            </a:extLst>
          </p:cNvPr>
          <p:cNvSpPr>
            <a:spLocks noGrp="1"/>
          </p:cNvSpPr>
          <p:nvPr>
            <p:ph sz="half" idx="1"/>
          </p:nvPr>
        </p:nvSpPr>
        <p:spPr/>
        <p:txBody>
          <a:bodyPr/>
          <a:lstStyle/>
          <a:p>
            <a:endParaRPr lang="ru-RU"/>
          </a:p>
        </p:txBody>
      </p:sp>
      <p:sp>
        <p:nvSpPr>
          <p:cNvPr id="4" name="Объект 3">
            <a:extLst>
              <a:ext uri="{FF2B5EF4-FFF2-40B4-BE49-F238E27FC236}">
                <a16:creationId xmlns:a16="http://schemas.microsoft.com/office/drawing/2014/main" xmlns="" id="{42AAFE94-88FB-2145-988D-15876A96AE9D}"/>
              </a:ext>
            </a:extLst>
          </p:cNvPr>
          <p:cNvSpPr>
            <a:spLocks noGrp="1"/>
          </p:cNvSpPr>
          <p:nvPr>
            <p:ph sz="half" idx="2"/>
          </p:nvPr>
        </p:nvSpPr>
        <p:spPr/>
        <p:txBody>
          <a:bodyPr/>
          <a:lstStyle/>
          <a:p>
            <a:endParaRPr lang="ru-RU"/>
          </a:p>
        </p:txBody>
      </p:sp>
      <p:pic>
        <p:nvPicPr>
          <p:cNvPr id="2049" name="Picture 1" descr="C:\Users\ADMIN\Desktop\0001-00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Прямоугольник 5"/>
          <p:cNvSpPr/>
          <p:nvPr/>
        </p:nvSpPr>
        <p:spPr>
          <a:xfrm>
            <a:off x="809900" y="1434186"/>
            <a:ext cx="7597495" cy="3785652"/>
          </a:xfrm>
          <a:prstGeom prst="rect">
            <a:avLst/>
          </a:prstGeom>
          <a:noFill/>
        </p:spPr>
        <p:txBody>
          <a:bodyPr wrap="square" lIns="91440" tIns="45720" rIns="91440" bIns="45720">
            <a:spAutoFit/>
          </a:bodyPr>
          <a:lstStyle/>
          <a:p>
            <a:pPr algn="ct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СПАСИБО</a:t>
            </a:r>
          </a:p>
          <a:p>
            <a:pPr algn="ct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 </a:t>
            </a:r>
          </a:p>
          <a:p>
            <a:pPr algn="ctr"/>
            <a:r>
              <a:rPr lang="ru-RU"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ВНИМАНИЕ!</a:t>
            </a:r>
            <a:endParaRPr lang="ru-RU"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2686091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Desktop\Things-to-Consider-About-Logo-Designs-Logo-Registration-in-Coimbatore.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graphicFrame>
        <p:nvGraphicFramePr>
          <p:cNvPr id="7" name="Содержимое 6"/>
          <p:cNvGraphicFramePr>
            <a:graphicFrameLocks noGrp="1"/>
          </p:cNvGraphicFramePr>
          <p:nvPr>
            <p:ph idx="1"/>
          </p:nvPr>
        </p:nvGraphicFramePr>
        <p:xfrm>
          <a:off x="428596" y="857231"/>
          <a:ext cx="8215370" cy="4338530"/>
        </p:xfrm>
        <a:graphic>
          <a:graphicData uri="http://schemas.openxmlformats.org/drawingml/2006/table">
            <a:tbl>
              <a:tblPr firstRow="1" bandRow="1">
                <a:tableStyleId>{00A15C55-8517-42AA-B614-E9B94910E393}</a:tableStyleId>
              </a:tblPr>
              <a:tblGrid>
                <a:gridCol w="8215370"/>
              </a:tblGrid>
              <a:tr h="9286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t>Развитие </a:t>
                      </a:r>
                      <a:r>
                        <a:rPr lang="ru-RU" b="1" baseline="0" dirty="0" smtClean="0"/>
                        <a:t>малого и среднего предпринимательства в целях формирования  конкурентной среды в экономике России</a:t>
                      </a:r>
                      <a:endParaRPr lang="ru-RU" b="1" dirty="0" smtClean="0"/>
                    </a:p>
                    <a:p>
                      <a:pPr algn="ctr"/>
                      <a:endParaRPr lang="ru-RU" b="1" dirty="0">
                        <a:solidFill>
                          <a:schemeClr val="bg1"/>
                        </a:solidFill>
                      </a:endParaRPr>
                    </a:p>
                  </a:txBody>
                  <a:tcPr anchor="ctr"/>
                </a:tc>
              </a:tr>
              <a:tr h="519108">
                <a:tc>
                  <a:txBody>
                    <a:bodyPr/>
                    <a:lstStyle/>
                    <a:p>
                      <a:pPr algn="ctr"/>
                      <a:r>
                        <a:rPr kumimoji="0" lang="ru-RU" sz="1800" b="1" kern="1200" dirty="0" smtClean="0"/>
                        <a:t>Улучшение условий ведения предпринимательской деятельности</a:t>
                      </a:r>
                      <a:endParaRPr lang="ru-RU" b="1" dirty="0">
                        <a:solidFill>
                          <a:schemeClr val="tx1"/>
                        </a:solidFill>
                      </a:endParaRPr>
                    </a:p>
                  </a:txBody>
                  <a:tcPr anchor="ctr"/>
                </a:tc>
              </a:tr>
              <a:tr h="895995">
                <a:tc>
                  <a:txBody>
                    <a:bodyPr/>
                    <a:lstStyle/>
                    <a:p>
                      <a:pPr algn="ctr"/>
                      <a:r>
                        <a:rPr lang="ru-RU" b="1" dirty="0" smtClean="0"/>
                        <a:t>Оказание содействия субъектам МСП</a:t>
                      </a:r>
                      <a:r>
                        <a:rPr lang="ru-RU" b="1" baseline="0" dirty="0" smtClean="0"/>
                        <a:t> в продвижении производимых ими товаров</a:t>
                      </a:r>
                      <a:endParaRPr lang="ru-RU" b="1" dirty="0">
                        <a:solidFill>
                          <a:schemeClr val="bg1"/>
                        </a:solidFill>
                      </a:endParaRPr>
                    </a:p>
                  </a:txBody>
                  <a:tcPr anchor="ctr"/>
                </a:tc>
              </a:tr>
              <a:tr h="728037">
                <a:tc>
                  <a:txBody>
                    <a:bodyPr/>
                    <a:lstStyle/>
                    <a:p>
                      <a:pPr algn="ctr"/>
                      <a:r>
                        <a:rPr lang="ru-RU" b="1" dirty="0" smtClean="0"/>
                        <a:t>Увеличение количества субъектов малого и среднего предпринимательства</a:t>
                      </a:r>
                      <a:endParaRPr lang="ru-RU" b="1" dirty="0">
                        <a:solidFill>
                          <a:schemeClr val="tx1"/>
                        </a:solidFill>
                      </a:endParaRPr>
                    </a:p>
                  </a:txBody>
                  <a:tcPr anchor="ctr"/>
                </a:tc>
              </a:tr>
              <a:tr h="519108">
                <a:tc>
                  <a:txBody>
                    <a:bodyPr/>
                    <a:lstStyle/>
                    <a:p>
                      <a:pPr algn="ctr"/>
                      <a:r>
                        <a:rPr lang="ru-RU" b="1" dirty="0" smtClean="0"/>
                        <a:t>Обеспечение занятости населения</a:t>
                      </a:r>
                      <a:endParaRPr lang="ru-RU" b="1" dirty="0">
                        <a:solidFill>
                          <a:schemeClr val="bg1"/>
                        </a:solidFill>
                      </a:endParaRPr>
                    </a:p>
                  </a:txBody>
                  <a:tcPr anchor="ctr"/>
                </a:tc>
              </a:tr>
              <a:tr h="747587">
                <a:tc>
                  <a:txBody>
                    <a:bodyPr/>
                    <a:lstStyle/>
                    <a:p>
                      <a:pPr algn="ctr"/>
                      <a:r>
                        <a:rPr lang="ru-RU" b="1" dirty="0" smtClean="0"/>
                        <a:t>Увеличение доли производимых субъектами МСП товаров (работ, услуг) в объеме ВВП</a:t>
                      </a:r>
                      <a:endParaRPr lang="ru-RU" b="1"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Галя\Desktop\18ed4fd956b7a6a94788dea495d9f567bf.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357290" y="214290"/>
            <a:ext cx="7498080" cy="1143000"/>
          </a:xfrm>
        </p:spPr>
        <p:txBody>
          <a:bodyPr/>
          <a:lstStyle/>
          <a:p>
            <a:r>
              <a:rPr lang="ru-RU" b="1" dirty="0">
                <a:solidFill>
                  <a:srgbClr val="7030A0"/>
                </a:solidFill>
              </a:rPr>
              <a:t>Предпринимательство</a:t>
            </a:r>
          </a:p>
        </p:txBody>
      </p:sp>
      <p:sp>
        <p:nvSpPr>
          <p:cNvPr id="3" name="Содержимое 2"/>
          <p:cNvSpPr>
            <a:spLocks noGrp="1"/>
          </p:cNvSpPr>
          <p:nvPr>
            <p:ph idx="1"/>
          </p:nvPr>
        </p:nvSpPr>
        <p:spPr>
          <a:xfrm>
            <a:off x="0" y="1357298"/>
            <a:ext cx="7765143" cy="4286280"/>
          </a:xfrm>
        </p:spPr>
        <p:txBody>
          <a:bodyPr>
            <a:normAutofit fontScale="70000" lnSpcReduction="20000"/>
          </a:bodyPr>
          <a:lstStyle/>
          <a:p>
            <a:pPr algn="just"/>
            <a:r>
              <a:rPr lang="ru-RU" b="1" dirty="0"/>
              <a:t>Р. </a:t>
            </a:r>
            <a:r>
              <a:rPr lang="ru-RU" b="1" dirty="0" err="1"/>
              <a:t>Кантильон</a:t>
            </a:r>
            <a:r>
              <a:rPr lang="ru-RU" dirty="0"/>
              <a:t>: «предприниматель» - человек действующий в условиях риска, который покупает по определенной цене, а продает по неизвестной. </a:t>
            </a:r>
          </a:p>
          <a:p>
            <a:pPr algn="just"/>
            <a:r>
              <a:rPr lang="ru-RU" b="1" dirty="0"/>
              <a:t>Й. </a:t>
            </a:r>
            <a:r>
              <a:rPr lang="ru-RU" b="1" dirty="0" err="1" smtClean="0"/>
              <a:t>Шумпетер</a:t>
            </a:r>
            <a:r>
              <a:rPr lang="ru-RU" dirty="0" smtClean="0"/>
              <a:t>: </a:t>
            </a:r>
            <a:r>
              <a:rPr lang="ru-RU" dirty="0"/>
              <a:t>предпринимательство </a:t>
            </a:r>
            <a:r>
              <a:rPr lang="ru-RU" dirty="0" smtClean="0"/>
              <a:t>– универсальная общеэкономическая функция </a:t>
            </a:r>
            <a:r>
              <a:rPr lang="ru-RU" dirty="0"/>
              <a:t>любой общественной формации. </a:t>
            </a:r>
          </a:p>
          <a:p>
            <a:pPr algn="just"/>
            <a:r>
              <a:rPr lang="ru-RU" b="1" dirty="0"/>
              <a:t>Ф.фон </a:t>
            </a:r>
            <a:r>
              <a:rPr lang="ru-RU" b="1" dirty="0" err="1"/>
              <a:t>Хайек</a:t>
            </a:r>
            <a:r>
              <a:rPr lang="ru-RU" dirty="0"/>
              <a:t>: суть предпринимательства - поиск и исследование новых возможностей, характеристика поведения, а не какого-либо рода занятий.</a:t>
            </a:r>
          </a:p>
          <a:p>
            <a:pPr algn="just"/>
            <a:r>
              <a:rPr lang="ru-RU" b="1" u="sng" dirty="0"/>
              <a:t>экономически свободная новаторская деятельность, связанную с риском, ответственностью и конкурентной борьбой, имеющая цель – достижение новых результатов, удовлетворение личных и общественных потребностей.</a:t>
            </a:r>
          </a:p>
          <a:p>
            <a:endParaRPr lang="ru-RU" dirty="0"/>
          </a:p>
        </p:txBody>
      </p:sp>
      <p:sp>
        <p:nvSpPr>
          <p:cNvPr id="12289" name="Rectangle 1"/>
          <p:cNvSpPr>
            <a:spLocks noChangeArrowheads="1"/>
          </p:cNvSpPr>
          <p:nvPr/>
        </p:nvSpPr>
        <p:spPr bwMode="auto">
          <a:xfrm>
            <a:off x="214282" y="5581979"/>
            <a:ext cx="7180171" cy="7232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fontAlgn="base">
              <a:spcBef>
                <a:spcPct val="0"/>
              </a:spcBef>
              <a:spcAft>
                <a:spcPct val="0"/>
              </a:spcAft>
            </a:pPr>
            <a:r>
              <a:rPr lang="ru-RU" sz="1000" dirty="0" err="1" smtClean="0">
                <a:latin typeface="Times New Roman" pitchFamily="18" charset="0"/>
                <a:ea typeface="Calibri" pitchFamily="34" charset="0"/>
                <a:cs typeface="Times New Roman" pitchFamily="18" charset="0"/>
              </a:rPr>
              <a:t>Кантильон</a:t>
            </a:r>
            <a:r>
              <a:rPr lang="ru-RU" sz="1000" dirty="0" smtClean="0">
                <a:latin typeface="Times New Roman" pitchFamily="18" charset="0"/>
                <a:ea typeface="Calibri" pitchFamily="34" charset="0"/>
                <a:cs typeface="Times New Roman" pitchFamily="18" charset="0"/>
              </a:rPr>
              <a:t> Р. Эссе (очерк) о природе торговли вообще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Шумпетер</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Й. Теория экономического развития.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М.:Прогресс</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1982.</a:t>
            </a:r>
            <a:endParaRPr kumimoji="0" lang="ru-RU" sz="11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Хайек</a:t>
            </a:r>
            <a:r>
              <a:rPr kumimoji="0" 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 Конкуренция как процедура открытия //Мировая экономика и </a:t>
            </a:r>
            <a:r>
              <a:rPr kumimoji="0" lang="ru-RU" sz="11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междунар</a:t>
            </a:r>
            <a:r>
              <a:rPr kumimoji="0" lang="ru-RU"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отношения. -1989. -№12.-с.5-14.</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Галя\Desktop\8a379c223632103b6eaf3e9d71ba5024.jpg"/>
          <p:cNvPicPr>
            <a:picLocks noChangeAspect="1" noChangeArrowheads="1"/>
          </p:cNvPicPr>
          <p:nvPr/>
        </p:nvPicPr>
        <p:blipFill>
          <a:blip r:embed="rId2" cstate="print"/>
          <a:srcRect l="7087" r="23622"/>
          <a:stretch>
            <a:fillRect/>
          </a:stretch>
        </p:blipFill>
        <p:spPr bwMode="auto">
          <a:xfrm>
            <a:off x="0" y="-1"/>
            <a:ext cx="9144000" cy="6928271"/>
          </a:xfrm>
          <a:prstGeom prst="rect">
            <a:avLst/>
          </a:prstGeom>
          <a:noFill/>
        </p:spPr>
      </p:pic>
      <p:sp>
        <p:nvSpPr>
          <p:cNvPr id="2" name="Заголовок 1"/>
          <p:cNvSpPr>
            <a:spLocks noGrp="1"/>
          </p:cNvSpPr>
          <p:nvPr>
            <p:ph type="title"/>
          </p:nvPr>
        </p:nvSpPr>
        <p:spPr>
          <a:xfrm>
            <a:off x="214282" y="857232"/>
            <a:ext cx="5462349" cy="4032448"/>
          </a:xfrm>
        </p:spPr>
        <p:txBody>
          <a:bodyPr>
            <a:normAutofit fontScale="90000"/>
          </a:bodyPr>
          <a:lstStyle/>
          <a:p>
            <a:r>
              <a:rPr lang="ru-RU" b="1" dirty="0">
                <a:solidFill>
                  <a:schemeClr val="accent2">
                    <a:lumMod val="20000"/>
                    <a:lumOff val="80000"/>
                  </a:schemeClr>
                </a:solidFill>
              </a:rPr>
              <a:t>Федеральный закон №209-ФЗ «О развитии малого и среднего предпринимательства в Российской Федерации»</a:t>
            </a:r>
          </a:p>
        </p:txBody>
      </p:sp>
      <p:sp>
        <p:nvSpPr>
          <p:cNvPr id="3" name="Содержимое 2"/>
          <p:cNvSpPr>
            <a:spLocks noGrp="1"/>
          </p:cNvSpPr>
          <p:nvPr>
            <p:ph idx="1"/>
          </p:nvPr>
        </p:nvSpPr>
        <p:spPr>
          <a:xfrm>
            <a:off x="0" y="5019328"/>
            <a:ext cx="7498080" cy="1838672"/>
          </a:xfrm>
        </p:spPr>
        <p:txBody>
          <a:bodyPr>
            <a:normAutofit/>
          </a:bodyPr>
          <a:lstStyle/>
          <a:p>
            <a:r>
              <a:rPr lang="ru-RU" sz="3600" dirty="0">
                <a:solidFill>
                  <a:srgbClr val="FFFFCC"/>
                </a:solidFill>
              </a:rPr>
              <a:t>принят 24 июля 2007 г.</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1429779935_mishlenie202.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xfrm>
            <a:off x="214282" y="214290"/>
            <a:ext cx="7286644" cy="1643074"/>
          </a:xfrm>
        </p:spPr>
        <p:txBody>
          <a:bodyPr>
            <a:normAutofit fontScale="90000"/>
          </a:bodyPr>
          <a:lstStyle/>
          <a:p>
            <a:pPr algn="ctr"/>
            <a:r>
              <a:rPr lang="ru-RU" b="1" dirty="0">
                <a:solidFill>
                  <a:srgbClr val="FFFF00"/>
                </a:solidFill>
              </a:rPr>
              <a:t>К субъектам малого и среднего предпринимательства относятся:</a:t>
            </a:r>
            <a:endParaRPr lang="ru-RU" dirty="0">
              <a:solidFill>
                <a:srgbClr val="FFFF00"/>
              </a:solidFill>
            </a:endParaRPr>
          </a:p>
        </p:txBody>
      </p:sp>
      <p:sp>
        <p:nvSpPr>
          <p:cNvPr id="3" name="Содержимое 2"/>
          <p:cNvSpPr>
            <a:spLocks noGrp="1"/>
          </p:cNvSpPr>
          <p:nvPr>
            <p:ph idx="1"/>
          </p:nvPr>
        </p:nvSpPr>
        <p:spPr>
          <a:xfrm>
            <a:off x="0" y="2214554"/>
            <a:ext cx="7715272" cy="4229120"/>
          </a:xfrm>
        </p:spPr>
        <p:txBody>
          <a:bodyPr>
            <a:normAutofit/>
          </a:bodyPr>
          <a:lstStyle/>
          <a:p>
            <a:r>
              <a:rPr lang="ru-RU" dirty="0" smtClean="0">
                <a:solidFill>
                  <a:srgbClr val="FFFF00"/>
                </a:solidFill>
              </a:rPr>
              <a:t>Юридические лица, внесенные в Единый государственный реестр юридических лиц;</a:t>
            </a:r>
          </a:p>
          <a:p>
            <a:pPr lvl="0"/>
            <a:r>
              <a:rPr lang="ru-RU" dirty="0" smtClean="0">
                <a:solidFill>
                  <a:srgbClr val="FFFF00"/>
                </a:solidFill>
              </a:rPr>
              <a:t>Физические </a:t>
            </a:r>
            <a:r>
              <a:rPr lang="ru-RU" dirty="0">
                <a:solidFill>
                  <a:srgbClr val="FFFF00"/>
                </a:solidFill>
              </a:rPr>
              <a:t>лица, внесенные в Единый государственный реестр </a:t>
            </a:r>
            <a:r>
              <a:rPr lang="ru-RU" dirty="0" smtClean="0">
                <a:solidFill>
                  <a:srgbClr val="FFFF00"/>
                </a:solidFill>
              </a:rPr>
              <a:t>предпринимательскую </a:t>
            </a:r>
            <a:r>
              <a:rPr lang="ru-RU" dirty="0">
                <a:solidFill>
                  <a:srgbClr val="FFFF00"/>
                </a:solidFill>
              </a:rPr>
              <a:t>деятельность без образования юридического лица;</a:t>
            </a:r>
          </a:p>
          <a:p>
            <a:pPr lvl="0"/>
            <a:r>
              <a:rPr lang="ru-RU" dirty="0">
                <a:solidFill>
                  <a:srgbClr val="FFFF00"/>
                </a:solidFill>
              </a:rPr>
              <a:t>Крестьянские (фермерские) хозяйства.</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Галя\Desktop\1(26).jpg"/>
          <p:cNvPicPr>
            <a:picLocks noChangeAspect="1" noChangeArrowheads="1"/>
          </p:cNvPicPr>
          <p:nvPr/>
        </p:nvPicPr>
        <p:blipFill>
          <a:blip r:embed="rId2" cstate="print"/>
          <a:srcRect r="20997"/>
          <a:stretch>
            <a:fillRect/>
          </a:stretch>
        </p:blipFill>
        <p:spPr bwMode="auto">
          <a:xfrm>
            <a:off x="0" y="22453"/>
            <a:ext cx="9144000" cy="6835547"/>
          </a:xfrm>
          <a:prstGeom prst="rect">
            <a:avLst/>
          </a:prstGeom>
          <a:noFill/>
        </p:spPr>
      </p:pic>
      <p:sp>
        <p:nvSpPr>
          <p:cNvPr id="2" name="Заголовок 1"/>
          <p:cNvSpPr>
            <a:spLocks noGrp="1"/>
          </p:cNvSpPr>
          <p:nvPr>
            <p:ph type="title"/>
          </p:nvPr>
        </p:nvSpPr>
        <p:spPr>
          <a:xfrm>
            <a:off x="4572000" y="0"/>
            <a:ext cx="4572000" cy="1143000"/>
          </a:xfrm>
        </p:spPr>
        <p:txBody>
          <a:bodyPr>
            <a:normAutofit/>
          </a:bodyPr>
          <a:lstStyle/>
          <a:p>
            <a:r>
              <a:rPr lang="ru-RU" sz="4600" b="1" u="sng" dirty="0">
                <a:solidFill>
                  <a:schemeClr val="accent4"/>
                </a:solidFill>
              </a:rPr>
              <a:t>Критерии</a:t>
            </a:r>
            <a:r>
              <a:rPr lang="en-US" sz="4600" b="1" u="sng" dirty="0">
                <a:solidFill>
                  <a:schemeClr val="accent4"/>
                </a:solidFill>
              </a:rPr>
              <a:t> </a:t>
            </a:r>
            <a:r>
              <a:rPr lang="ru-RU" sz="4600" b="1" u="sng" dirty="0">
                <a:solidFill>
                  <a:schemeClr val="accent4"/>
                </a:solidFill>
              </a:rPr>
              <a:t>МСП:</a:t>
            </a: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xmlns="" val="1245184789"/>
              </p:ext>
            </p:extLst>
          </p:nvPr>
        </p:nvGraphicFramePr>
        <p:xfrm>
          <a:off x="199571" y="1331697"/>
          <a:ext cx="8826501" cy="4501479"/>
        </p:xfrm>
        <a:graphic>
          <a:graphicData uri="http://schemas.openxmlformats.org/drawingml/2006/table">
            <a:tbl>
              <a:tblPr firstRow="1" bandRow="1">
                <a:tableStyleId>{00A15C55-8517-42AA-B614-E9B94910E393}</a:tableStyleId>
              </a:tblPr>
              <a:tblGrid>
                <a:gridCol w="2942167">
                  <a:extLst>
                    <a:ext uri="{9D8B030D-6E8A-4147-A177-3AD203B41FA5}">
                      <a16:colId xmlns:a16="http://schemas.microsoft.com/office/drawing/2014/main" xmlns="" val="20000"/>
                    </a:ext>
                  </a:extLst>
                </a:gridCol>
                <a:gridCol w="2942167">
                  <a:extLst>
                    <a:ext uri="{9D8B030D-6E8A-4147-A177-3AD203B41FA5}">
                      <a16:colId xmlns:a16="http://schemas.microsoft.com/office/drawing/2014/main" xmlns="" val="20001"/>
                    </a:ext>
                  </a:extLst>
                </a:gridCol>
                <a:gridCol w="2942167">
                  <a:extLst>
                    <a:ext uri="{9D8B030D-6E8A-4147-A177-3AD203B41FA5}">
                      <a16:colId xmlns:a16="http://schemas.microsoft.com/office/drawing/2014/main" xmlns="" val="20002"/>
                    </a:ext>
                  </a:extLst>
                </a:gridCol>
              </a:tblGrid>
              <a:tr h="1500493">
                <a:tc>
                  <a:txBody>
                    <a:bodyPr/>
                    <a:lstStyle/>
                    <a:p>
                      <a:r>
                        <a:rPr lang="ru-RU" sz="2400" dirty="0"/>
                        <a:t>Критерий</a:t>
                      </a:r>
                      <a:endParaRPr lang="ru-RU" sz="2400" dirty="0">
                        <a:latin typeface="Arial" pitchFamily="34" charset="0"/>
                        <a:cs typeface="Arial" pitchFamily="34" charset="0"/>
                      </a:endParaRPr>
                    </a:p>
                  </a:txBody>
                  <a:tcPr/>
                </a:tc>
                <a:tc>
                  <a:txBody>
                    <a:bodyPr/>
                    <a:lstStyle/>
                    <a:p>
                      <a:r>
                        <a:rPr lang="ru-RU" sz="2400" dirty="0"/>
                        <a:t>Средние предприятия</a:t>
                      </a:r>
                      <a:endParaRPr lang="ru-RU" sz="2400" dirty="0">
                        <a:latin typeface="Arial" pitchFamily="34" charset="0"/>
                        <a:cs typeface="Arial" pitchFamily="34" charset="0"/>
                      </a:endParaRPr>
                    </a:p>
                  </a:txBody>
                  <a:tcPr/>
                </a:tc>
                <a:tc>
                  <a:txBody>
                    <a:bodyPr/>
                    <a:lstStyle/>
                    <a:p>
                      <a:r>
                        <a:rPr lang="ru-RU" sz="2400" dirty="0"/>
                        <a:t>Малые</a:t>
                      </a:r>
                      <a:r>
                        <a:rPr lang="ru-RU" sz="2400" baseline="0" dirty="0"/>
                        <a:t> предприятия (в т.ч </a:t>
                      </a:r>
                      <a:r>
                        <a:rPr lang="ru-RU" sz="2400" baseline="0" dirty="0" err="1"/>
                        <a:t>микропредприятия</a:t>
                      </a:r>
                      <a:r>
                        <a:rPr lang="ru-RU" sz="2400" baseline="0" dirty="0"/>
                        <a:t>)</a:t>
                      </a:r>
                      <a:endParaRPr lang="ru-RU" sz="2400" dirty="0">
                        <a:latin typeface="Arial" pitchFamily="34" charset="0"/>
                        <a:cs typeface="Arial" pitchFamily="34" charset="0"/>
                      </a:endParaRPr>
                    </a:p>
                  </a:txBody>
                  <a:tcPr/>
                </a:tc>
                <a:extLst>
                  <a:ext uri="{0D108BD9-81ED-4DB2-BD59-A6C34878D82A}">
                    <a16:rowId xmlns:a16="http://schemas.microsoft.com/office/drawing/2014/main" xmlns="" val="10000"/>
                  </a:ext>
                </a:extLst>
              </a:tr>
              <a:tr h="1500493">
                <a:tc>
                  <a:txBody>
                    <a:bodyPr/>
                    <a:lstStyle/>
                    <a:p>
                      <a:r>
                        <a:rPr lang="ru-RU" sz="2400" dirty="0"/>
                        <a:t>Численность работников</a:t>
                      </a:r>
                      <a:endParaRPr lang="ru-RU" sz="2400" dirty="0">
                        <a:latin typeface="Arial" pitchFamily="34" charset="0"/>
                        <a:cs typeface="Arial" pitchFamily="34" charset="0"/>
                      </a:endParaRPr>
                    </a:p>
                  </a:txBody>
                  <a:tcPr/>
                </a:tc>
                <a:tc>
                  <a:txBody>
                    <a:bodyPr/>
                    <a:lstStyle/>
                    <a:p>
                      <a:r>
                        <a:rPr kumimoji="0" lang="ru-RU" sz="2400" kern="1200" dirty="0"/>
                        <a:t>от 101 до 250 человек включительно</a:t>
                      </a:r>
                      <a:endParaRPr lang="ru-RU" sz="2400" dirty="0">
                        <a:latin typeface="Arial" pitchFamily="34" charset="0"/>
                        <a:cs typeface="Arial" pitchFamily="34" charset="0"/>
                      </a:endParaRPr>
                    </a:p>
                  </a:txBody>
                  <a:tcPr/>
                </a:tc>
                <a:tc>
                  <a:txBody>
                    <a:bodyPr/>
                    <a:lstStyle/>
                    <a:p>
                      <a:r>
                        <a:rPr kumimoji="0" lang="ru-RU" sz="2400" kern="1200" dirty="0"/>
                        <a:t>до 100 человек включительно (до 15 человек)</a:t>
                      </a:r>
                      <a:endParaRPr lang="ru-RU" sz="2400" dirty="0">
                        <a:latin typeface="Arial" pitchFamily="34" charset="0"/>
                        <a:cs typeface="Arial" pitchFamily="34" charset="0"/>
                      </a:endParaRPr>
                    </a:p>
                  </a:txBody>
                  <a:tcPr/>
                </a:tc>
                <a:extLst>
                  <a:ext uri="{0D108BD9-81ED-4DB2-BD59-A6C34878D82A}">
                    <a16:rowId xmlns:a16="http://schemas.microsoft.com/office/drawing/2014/main" xmlns="" val="10001"/>
                  </a:ext>
                </a:extLst>
              </a:tr>
              <a:tr h="1500493">
                <a:tc>
                  <a:txBody>
                    <a:bodyPr/>
                    <a:lstStyle/>
                    <a:p>
                      <a:r>
                        <a:rPr lang="ru-RU" sz="2400" dirty="0"/>
                        <a:t>Выручка от реализации товара</a:t>
                      </a:r>
                      <a:endParaRPr lang="ru-RU" sz="2400" dirty="0">
                        <a:latin typeface="Arial" pitchFamily="34" charset="0"/>
                        <a:cs typeface="Arial" pitchFamily="34" charset="0"/>
                      </a:endParaRPr>
                    </a:p>
                  </a:txBody>
                  <a:tcPr/>
                </a:tc>
                <a:tc>
                  <a:txBody>
                    <a:bodyPr/>
                    <a:lstStyle/>
                    <a:p>
                      <a:r>
                        <a:rPr kumimoji="0" lang="ru-RU" sz="2400" kern="1200" dirty="0"/>
                        <a:t>2 млрд. руб. </a:t>
                      </a:r>
                      <a:endParaRPr lang="ru-RU" sz="2400" dirty="0">
                        <a:latin typeface="Arial" pitchFamily="34" charset="0"/>
                        <a:cs typeface="Arial" pitchFamily="34" charset="0"/>
                      </a:endParaRPr>
                    </a:p>
                  </a:txBody>
                  <a:tcPr/>
                </a:tc>
                <a:tc>
                  <a:txBody>
                    <a:bodyPr/>
                    <a:lstStyle/>
                    <a:p>
                      <a:r>
                        <a:rPr kumimoji="0" lang="en-US" sz="2400" kern="1200" dirty="0"/>
                        <a:t>&lt;</a:t>
                      </a:r>
                      <a:r>
                        <a:rPr kumimoji="0" lang="ru-RU" sz="2400" kern="1200" dirty="0"/>
                        <a:t>800 млн.руб.</a:t>
                      </a:r>
                      <a:r>
                        <a:rPr kumimoji="0" lang="en-US" sz="2400" kern="1200" dirty="0"/>
                        <a:t> (&lt;</a:t>
                      </a:r>
                      <a:r>
                        <a:rPr kumimoji="0" lang="ru-RU" sz="2400" kern="1200" dirty="0"/>
                        <a:t>120 </a:t>
                      </a:r>
                      <a:r>
                        <a:rPr kumimoji="0" lang="ru-RU" sz="2400" kern="1200" dirty="0" err="1"/>
                        <a:t>млн.руб</a:t>
                      </a:r>
                      <a:r>
                        <a:rPr kumimoji="0" lang="en-US" sz="2400" kern="1200" dirty="0"/>
                        <a:t>)</a:t>
                      </a:r>
                      <a:endParaRPr lang="ru-RU" sz="2400"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
        <p:nvSpPr>
          <p:cNvPr id="7" name="Прямоугольник 6"/>
          <p:cNvSpPr/>
          <p:nvPr/>
        </p:nvSpPr>
        <p:spPr>
          <a:xfrm>
            <a:off x="357158" y="6286520"/>
            <a:ext cx="8429684" cy="369332"/>
          </a:xfrm>
          <a:prstGeom prst="rect">
            <a:avLst/>
          </a:prstGeom>
        </p:spPr>
        <p:txBody>
          <a:bodyPr wrap="square">
            <a:spAutoFit/>
          </a:bodyPr>
          <a:lstStyle/>
          <a:p>
            <a:r>
              <a:rPr lang="ru-RU" baseline="30000" dirty="0" smtClean="0"/>
              <a:t>Федеральный закон от 24.07.2007 N 209-ФЗ "О развитии малого и среднего предпринимательства в Российской Федерации"</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Галя\Desktop\Alaska_Russia_Locator_(Russian_America).png"/>
          <p:cNvPicPr>
            <a:picLocks noChangeAspect="1" noChangeArrowheads="1"/>
          </p:cNvPicPr>
          <p:nvPr/>
        </p:nvPicPr>
        <p:blipFill>
          <a:blip r:embed="rId2" cstate="print"/>
          <a:srcRect b="17971"/>
          <a:stretch>
            <a:fillRect/>
          </a:stretch>
        </p:blipFill>
        <p:spPr bwMode="auto">
          <a:xfrm>
            <a:off x="-1" y="-1"/>
            <a:ext cx="9144001" cy="6858001"/>
          </a:xfrm>
          <a:prstGeom prst="rect">
            <a:avLst/>
          </a:prstGeom>
          <a:noFill/>
        </p:spPr>
      </p:pic>
      <p:sp>
        <p:nvSpPr>
          <p:cNvPr id="2" name="Заголовок 1"/>
          <p:cNvSpPr>
            <a:spLocks noGrp="1"/>
          </p:cNvSpPr>
          <p:nvPr>
            <p:ph type="title"/>
          </p:nvPr>
        </p:nvSpPr>
        <p:spPr>
          <a:xfrm>
            <a:off x="971600" y="476672"/>
            <a:ext cx="7498080" cy="1143000"/>
          </a:xfrm>
        </p:spPr>
        <p:txBody>
          <a:bodyPr>
            <a:noAutofit/>
          </a:bodyPr>
          <a:lstStyle/>
          <a:p>
            <a:r>
              <a:rPr lang="ru-RU" sz="4500" dirty="0">
                <a:solidFill>
                  <a:schemeClr val="tx1">
                    <a:lumMod val="65000"/>
                    <a:lumOff val="35000"/>
                  </a:schemeClr>
                </a:solidFill>
              </a:rPr>
              <a:t>Сравнение доли МСП России и других стран</a:t>
            </a:r>
          </a:p>
        </p:txBody>
      </p:sp>
      <p:pic>
        <p:nvPicPr>
          <p:cNvPr id="4" name="Содержимое 3" descr="яя.jpg"/>
          <p:cNvPicPr>
            <a:picLocks noGrp="1" noChangeAspect="1"/>
          </p:cNvPicPr>
          <p:nvPr>
            <p:ph idx="1"/>
          </p:nvPr>
        </p:nvPicPr>
        <p:blipFill>
          <a:blip r:embed="rId3" cstate="print"/>
          <a:stretch>
            <a:fillRect/>
          </a:stretch>
        </p:blipFill>
        <p:spPr>
          <a:xfrm>
            <a:off x="428596" y="2428868"/>
            <a:ext cx="8030916" cy="41519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Галя\Desktop\4290_uvelichenie_prodazh.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0" y="0"/>
            <a:ext cx="5364088" cy="4581128"/>
          </a:xfrm>
        </p:spPr>
        <p:txBody>
          <a:bodyPr>
            <a:normAutofit fontScale="90000"/>
          </a:bodyPr>
          <a:lstStyle/>
          <a:p>
            <a:r>
              <a:rPr lang="ru-RU" u="sng" dirty="0">
                <a:solidFill>
                  <a:srgbClr val="002060"/>
                </a:solidFill>
              </a:rPr>
              <a:t>Национальный проект «Малое и среднее предпринимательство и поддержка индивидуальной предпринимательской инициативы» 2019-2024</a:t>
            </a:r>
          </a:p>
        </p:txBody>
      </p:sp>
      <p:sp>
        <p:nvSpPr>
          <p:cNvPr id="3" name="Содержимое 2"/>
          <p:cNvSpPr>
            <a:spLocks noGrp="1"/>
          </p:cNvSpPr>
          <p:nvPr>
            <p:ph idx="1"/>
          </p:nvPr>
        </p:nvSpPr>
        <p:spPr>
          <a:xfrm>
            <a:off x="5214942" y="0"/>
            <a:ext cx="3707904" cy="2780928"/>
          </a:xfrm>
        </p:spPr>
        <p:txBody>
          <a:bodyPr/>
          <a:lstStyle/>
          <a:p>
            <a:r>
              <a:rPr lang="ru-RU" dirty="0"/>
              <a:t>Главная цель – увеличение числа занятых в сфере СМП</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Галя\Desktop\Fotolia_50059232_Subscription_L.jpg"/>
          <p:cNvPicPr>
            <a:picLocks noChangeAspect="1" noChangeArrowheads="1"/>
          </p:cNvPicPr>
          <p:nvPr/>
        </p:nvPicPr>
        <p:blipFill>
          <a:blip r:embed="rId2" cstate="print"/>
          <a:srcRect b="5669"/>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611560" y="188640"/>
            <a:ext cx="7498080" cy="1143000"/>
          </a:xfrm>
        </p:spPr>
        <p:txBody>
          <a:bodyPr>
            <a:normAutofit fontScale="90000"/>
          </a:bodyPr>
          <a:lstStyle/>
          <a:p>
            <a:r>
              <a:rPr lang="ru-RU" dirty="0"/>
              <a:t>Цели и целевые показатели национального проекта</a:t>
            </a:r>
          </a:p>
        </p:txBody>
      </p:sp>
      <p:graphicFrame>
        <p:nvGraphicFramePr>
          <p:cNvPr id="5" name="Содержимое 4"/>
          <p:cNvGraphicFramePr>
            <a:graphicFrameLocks noGrp="1"/>
          </p:cNvGraphicFramePr>
          <p:nvPr>
            <p:ph idx="1"/>
          </p:nvPr>
        </p:nvGraphicFramePr>
        <p:xfrm>
          <a:off x="827584" y="1916832"/>
          <a:ext cx="7704856" cy="3154680"/>
        </p:xfrm>
        <a:graphic>
          <a:graphicData uri="http://schemas.openxmlformats.org/drawingml/2006/table">
            <a:tbl>
              <a:tblPr firstRow="1" bandRow="1">
                <a:solidFill>
                  <a:schemeClr val="bg2">
                    <a:lumMod val="20000"/>
                    <a:lumOff val="80000"/>
                  </a:schemeClr>
                </a:solidFill>
                <a:tableStyleId>{0660B408-B3CF-4A94-85FC-2B1E0A45F4A2}</a:tableStyleId>
              </a:tblPr>
              <a:tblGrid>
                <a:gridCol w="2045656">
                  <a:extLst>
                    <a:ext uri="{9D8B030D-6E8A-4147-A177-3AD203B41FA5}">
                      <a16:colId xmlns:a16="http://schemas.microsoft.com/office/drawing/2014/main" xmlns="" val="20000"/>
                    </a:ext>
                  </a:extLst>
                </a:gridCol>
                <a:gridCol w="1615258">
                  <a:extLst>
                    <a:ext uri="{9D8B030D-6E8A-4147-A177-3AD203B41FA5}">
                      <a16:colId xmlns:a16="http://schemas.microsoft.com/office/drawing/2014/main" xmlns="" val="20001"/>
                    </a:ext>
                  </a:extLst>
                </a:gridCol>
                <a:gridCol w="731574">
                  <a:extLst>
                    <a:ext uri="{9D8B030D-6E8A-4147-A177-3AD203B41FA5}">
                      <a16:colId xmlns:a16="http://schemas.microsoft.com/office/drawing/2014/main" xmlns="" val="20002"/>
                    </a:ext>
                  </a:extLst>
                </a:gridCol>
                <a:gridCol w="648072">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648072">
                  <a:extLst>
                    <a:ext uri="{9D8B030D-6E8A-4147-A177-3AD203B41FA5}">
                      <a16:colId xmlns:a16="http://schemas.microsoft.com/office/drawing/2014/main" xmlns="" val="20006"/>
                    </a:ext>
                  </a:extLst>
                </a:gridCol>
                <a:gridCol w="648072">
                  <a:extLst>
                    <a:ext uri="{9D8B030D-6E8A-4147-A177-3AD203B41FA5}">
                      <a16:colId xmlns:a16="http://schemas.microsoft.com/office/drawing/2014/main" xmlns="" val="20007"/>
                    </a:ext>
                  </a:extLst>
                </a:gridCol>
              </a:tblGrid>
              <a:tr h="912469">
                <a:tc>
                  <a:txBody>
                    <a:bodyPr/>
                    <a:lstStyle/>
                    <a:p>
                      <a:pPr>
                        <a:lnSpc>
                          <a:spcPct val="115000"/>
                        </a:lnSpc>
                        <a:spcAft>
                          <a:spcPts val="0"/>
                        </a:spcAft>
                      </a:pPr>
                      <a:r>
                        <a:rPr lang="ru-RU" sz="2000" dirty="0">
                          <a:solidFill>
                            <a:schemeClr val="tx1"/>
                          </a:solidFill>
                        </a:rPr>
                        <a:t>Цель</a:t>
                      </a:r>
                      <a:endParaRPr lang="ru-RU" sz="20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dirty="0">
                          <a:solidFill>
                            <a:schemeClr val="tx1"/>
                          </a:solidFill>
                        </a:rPr>
                        <a:t>Базовое значение (дата)</a:t>
                      </a:r>
                      <a:endParaRPr lang="ru-RU" sz="20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dirty="0">
                          <a:solidFill>
                            <a:schemeClr val="tx1"/>
                          </a:solidFill>
                        </a:rPr>
                        <a:t>2019</a:t>
                      </a:r>
                      <a:endParaRPr lang="ru-RU" sz="20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dirty="0">
                          <a:solidFill>
                            <a:schemeClr val="tx1"/>
                          </a:solidFill>
                        </a:rPr>
                        <a:t>2020</a:t>
                      </a:r>
                      <a:endParaRPr lang="ru-RU" sz="20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2021</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2022</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2023</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2024</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40003">
                <a:tc>
                  <a:txBody>
                    <a:bodyPr/>
                    <a:lstStyle/>
                    <a:p>
                      <a:pPr>
                        <a:lnSpc>
                          <a:spcPct val="115000"/>
                        </a:lnSpc>
                        <a:spcAft>
                          <a:spcPts val="0"/>
                        </a:spcAft>
                      </a:pPr>
                      <a:r>
                        <a:rPr lang="ru-RU" sz="2000" dirty="0">
                          <a:solidFill>
                            <a:schemeClr val="tx1"/>
                          </a:solidFill>
                        </a:rPr>
                        <a:t>Численность занятых в сфере МСП, млн. человек</a:t>
                      </a:r>
                      <a:endParaRPr lang="ru-RU" sz="20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a:solidFill>
                            <a:schemeClr val="tx1"/>
                          </a:solidFill>
                        </a:rPr>
                        <a:t>19,2 (на 01.07.2018)</a:t>
                      </a:r>
                      <a:endParaRPr lang="ru-RU" sz="2000" b="1">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19,6</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20,5</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dirty="0">
                          <a:solidFill>
                            <a:schemeClr val="tx1"/>
                          </a:solidFill>
                        </a:rPr>
                        <a:t>21,6</a:t>
                      </a:r>
                      <a:endParaRPr lang="ru-RU" sz="20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dirty="0">
                          <a:solidFill>
                            <a:schemeClr val="tx1"/>
                          </a:solidFill>
                        </a:rPr>
                        <a:t>22,9</a:t>
                      </a:r>
                      <a:endParaRPr lang="ru-RU" sz="20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dirty="0">
                          <a:solidFill>
                            <a:schemeClr val="tx1"/>
                          </a:solidFill>
                        </a:rPr>
                        <a:t>24</a:t>
                      </a:r>
                      <a:endParaRPr lang="ru-RU" sz="20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25</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01745">
                <a:tc>
                  <a:txBody>
                    <a:bodyPr/>
                    <a:lstStyle/>
                    <a:p>
                      <a:pPr>
                        <a:lnSpc>
                          <a:spcPct val="115000"/>
                        </a:lnSpc>
                        <a:spcAft>
                          <a:spcPts val="0"/>
                        </a:spcAft>
                      </a:pPr>
                      <a:r>
                        <a:rPr lang="ru-RU" sz="2000">
                          <a:solidFill>
                            <a:schemeClr val="tx1"/>
                          </a:solidFill>
                        </a:rPr>
                        <a:t>Доля МСП в ВВП, %</a:t>
                      </a:r>
                      <a:endParaRPr lang="ru-RU" sz="2000" b="1">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a:solidFill>
                            <a:schemeClr val="tx1"/>
                          </a:solidFill>
                        </a:rPr>
                        <a:t>22,3</a:t>
                      </a:r>
                      <a:endParaRPr lang="ru-RU" sz="2000" b="1">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22,9</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23,5</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25</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a:solidFill>
                            <a:schemeClr val="tx1"/>
                          </a:solidFill>
                        </a:rPr>
                        <a:t>27,5</a:t>
                      </a:r>
                      <a:endParaRPr lang="ru-RU" sz="2000" b="1">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dirty="0">
                          <a:solidFill>
                            <a:schemeClr val="tx1"/>
                          </a:solidFill>
                        </a:rPr>
                        <a:t>30</a:t>
                      </a:r>
                      <a:endParaRPr lang="ru-RU" sz="20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000" dirty="0">
                          <a:solidFill>
                            <a:schemeClr val="tx1"/>
                          </a:solidFill>
                        </a:rPr>
                        <a:t>32,5</a:t>
                      </a:r>
                      <a:endParaRPr lang="ru-RU" sz="20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6" name="Rectangle 1"/>
          <p:cNvSpPr>
            <a:spLocks noChangeArrowheads="1"/>
          </p:cNvSpPr>
          <p:nvPr/>
        </p:nvSpPr>
        <p:spPr bwMode="auto">
          <a:xfrm>
            <a:off x="0" y="6265060"/>
            <a:ext cx="64293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Паспорт Национального проекта "Малое и среднее предпринимательство и поддержка индивидуальной предпринимательской инициативы"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302</TotalTime>
  <Words>832</Words>
  <Application>Microsoft Office PowerPoint</Application>
  <PresentationFormat>Экран (4:3)</PresentationFormat>
  <Paragraphs>110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Солнцестояние</vt:lpstr>
      <vt:lpstr>СОЗДАНИЕ СИСТЕМЫ АКСЕЛЕРАЦИИ СУБЪЕКТОВ МАЛОГО И СРЕДНЕГО ПРЕДПРИНИМАТЕЛЬСТВА</vt:lpstr>
      <vt:lpstr>Слайд 2</vt:lpstr>
      <vt:lpstr>Предпринимательство</vt:lpstr>
      <vt:lpstr>Федеральный закон №209-ФЗ «О развитии малого и среднего предпринимательства в Российской Федерации»</vt:lpstr>
      <vt:lpstr>К субъектам малого и среднего предпринимательства относятся:</vt:lpstr>
      <vt:lpstr>Критерии МСП:</vt:lpstr>
      <vt:lpstr>Сравнение доли МСП России и других стран</vt:lpstr>
      <vt:lpstr>Национальный проект «Малое и среднее предпринимательство и поддержка индивидуальной предпринимательской инициативы» 2019-2024</vt:lpstr>
      <vt:lpstr>Цели и целевые показатели национального проекта</vt:lpstr>
      <vt:lpstr>Финансирование проекта </vt:lpstr>
      <vt:lpstr>Первый вице-премьер, министр финансов        Антон Германович Силуанов  </vt:lpstr>
      <vt:lpstr>Функциональная структура проектной деятельности в Правительстве РФ</vt:lpstr>
      <vt:lpstr>Микропредприятие </vt:lpstr>
      <vt:lpstr>Самозанятые</vt:lpstr>
      <vt:lpstr>Преимущества и недостатки самозанятости</vt:lpstr>
      <vt:lpstr>В малом и среднем бизнесе существует ряд проблем:</vt:lpstr>
      <vt:lpstr>Меры для успешного развития МСП </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СИСТЕМЫ АКСЕЛЕРАЦИИ СУБЪЕКТОВ МАЛОГО И СРЕДНЕГО ПРЕДПРИНИМАТЕЛЬСТВА</dc:title>
  <dc:creator>Галя</dc:creator>
  <cp:lastModifiedBy>Галя</cp:lastModifiedBy>
  <cp:revision>33</cp:revision>
  <dcterms:created xsi:type="dcterms:W3CDTF">2018-11-28T20:16:36Z</dcterms:created>
  <dcterms:modified xsi:type="dcterms:W3CDTF">2018-12-05T19:18:03Z</dcterms:modified>
</cp:coreProperties>
</file>