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88" r:id="rId4"/>
    <p:sldId id="289" r:id="rId5"/>
    <p:sldId id="290" r:id="rId6"/>
    <p:sldId id="292" r:id="rId7"/>
    <p:sldId id="293" r:id="rId8"/>
    <p:sldId id="294" r:id="rId9"/>
    <p:sldId id="295" r:id="rId10"/>
    <p:sldId id="296" r:id="rId11"/>
    <p:sldId id="297" r:id="rId12"/>
    <p:sldId id="298" r:id="rId13"/>
    <p:sldId id="299" r:id="rId1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0" autoAdjust="0"/>
    <p:restoredTop sz="89520" autoAdjust="0"/>
  </p:normalViewPr>
  <p:slideViewPr>
    <p:cSldViewPr>
      <p:cViewPr>
        <p:scale>
          <a:sx n="90" d="100"/>
          <a:sy n="90" d="100"/>
        </p:scale>
        <p:origin x="-936" y="4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kovalakova\Downloads\Rankin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txPr>
              <a:bodyPr/>
              <a:lstStyle/>
              <a:p>
                <a:pPr>
                  <a:defRPr b="1"/>
                </a:pPr>
                <a:endParaRPr lang="en-US"/>
              </a:p>
            </c:txPr>
            <c:showLegendKey val="0"/>
            <c:showVal val="1"/>
            <c:showCatName val="0"/>
            <c:showSerName val="0"/>
            <c:showPercent val="0"/>
            <c:showBubbleSize val="0"/>
            <c:showLeaderLines val="0"/>
          </c:dLbls>
          <c:cat>
            <c:strRef>
              <c:f>[Rankings.xlsx]Hárok1!$C$4:$C$19</c:f>
              <c:strCache>
                <c:ptCount val="16"/>
                <c:pt idx="0">
                  <c:v>Inefficient public administration</c:v>
                </c:pt>
                <c:pt idx="1">
                  <c:v>Corruption</c:v>
                </c:pt>
                <c:pt idx="2">
                  <c:v>Restrictive labor regulations</c:v>
                </c:pt>
                <c:pt idx="3">
                  <c:v>Tax rates </c:v>
                </c:pt>
                <c:pt idx="4">
                  <c:v>Tax regulations</c:v>
                </c:pt>
                <c:pt idx="5">
                  <c:v>Insufficient Infrastructure</c:v>
                </c:pt>
                <c:pt idx="6">
                  <c:v>Policy instability</c:v>
                </c:pt>
                <c:pt idx="7">
                  <c:v>Lack of educated workforce</c:v>
                </c:pt>
                <c:pt idx="8">
                  <c:v>Acess to finance</c:v>
                </c:pt>
                <c:pt idx="9">
                  <c:v>Poor working morale of the workforce</c:v>
                </c:pt>
                <c:pt idx="10">
                  <c:v>Insufficient ability to innovate</c:v>
                </c:pt>
                <c:pt idx="11">
                  <c:v>Poor quality of public health</c:v>
                </c:pt>
                <c:pt idx="12">
                  <c:v>Government instability</c:v>
                </c:pt>
                <c:pt idx="13">
                  <c:v>Crime rate</c:v>
                </c:pt>
                <c:pt idx="14">
                  <c:v>Regulation of foreign currency</c:v>
                </c:pt>
                <c:pt idx="15">
                  <c:v>Inflation</c:v>
                </c:pt>
              </c:strCache>
            </c:strRef>
          </c:cat>
          <c:val>
            <c:numRef>
              <c:f>[Rankings.xlsx]Hárok1!$D$4:$D$19</c:f>
              <c:numCache>
                <c:formatCode>General</c:formatCode>
                <c:ptCount val="16"/>
                <c:pt idx="0">
                  <c:v>17</c:v>
                </c:pt>
                <c:pt idx="1">
                  <c:v>16.100000000000001</c:v>
                </c:pt>
                <c:pt idx="2">
                  <c:v>14.5</c:v>
                </c:pt>
                <c:pt idx="3">
                  <c:v>10.3</c:v>
                </c:pt>
                <c:pt idx="4">
                  <c:v>10.1</c:v>
                </c:pt>
                <c:pt idx="5">
                  <c:v>9.3000000000000007</c:v>
                </c:pt>
                <c:pt idx="6">
                  <c:v>7.7</c:v>
                </c:pt>
                <c:pt idx="7">
                  <c:v>6.3</c:v>
                </c:pt>
                <c:pt idx="8">
                  <c:v>2.8</c:v>
                </c:pt>
                <c:pt idx="9">
                  <c:v>2</c:v>
                </c:pt>
                <c:pt idx="10">
                  <c:v>1.8</c:v>
                </c:pt>
                <c:pt idx="11">
                  <c:v>0.8</c:v>
                </c:pt>
                <c:pt idx="12">
                  <c:v>0.6</c:v>
                </c:pt>
                <c:pt idx="13">
                  <c:v>0.4</c:v>
                </c:pt>
                <c:pt idx="14">
                  <c:v>0.2</c:v>
                </c:pt>
                <c:pt idx="15">
                  <c:v>0.2</c:v>
                </c:pt>
              </c:numCache>
            </c:numRef>
          </c:val>
        </c:ser>
        <c:dLbls>
          <c:showLegendKey val="0"/>
          <c:showVal val="1"/>
          <c:showCatName val="0"/>
          <c:showSerName val="0"/>
          <c:showPercent val="0"/>
          <c:showBubbleSize val="0"/>
        </c:dLbls>
        <c:gapWidth val="150"/>
        <c:overlap val="-25"/>
        <c:axId val="53454336"/>
        <c:axId val="70754688"/>
      </c:barChart>
      <c:catAx>
        <c:axId val="53454336"/>
        <c:scaling>
          <c:orientation val="minMax"/>
        </c:scaling>
        <c:delete val="0"/>
        <c:axPos val="b"/>
        <c:majorTickMark val="none"/>
        <c:minorTickMark val="none"/>
        <c:tickLblPos val="nextTo"/>
        <c:txPr>
          <a:bodyPr/>
          <a:lstStyle/>
          <a:p>
            <a:pPr>
              <a:defRPr b="0"/>
            </a:pPr>
            <a:endParaRPr lang="en-US"/>
          </a:p>
        </c:txPr>
        <c:crossAx val="70754688"/>
        <c:crosses val="autoZero"/>
        <c:auto val="1"/>
        <c:lblAlgn val="ctr"/>
        <c:lblOffset val="100"/>
        <c:noMultiLvlLbl val="0"/>
      </c:catAx>
      <c:valAx>
        <c:axId val="70754688"/>
        <c:scaling>
          <c:orientation val="minMax"/>
        </c:scaling>
        <c:delete val="1"/>
        <c:axPos val="l"/>
        <c:numFmt formatCode="General" sourceLinked="1"/>
        <c:majorTickMark val="out"/>
        <c:minorTickMark val="none"/>
        <c:tickLblPos val="nextTo"/>
        <c:crossAx val="5345433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6A8FEF9-576D-46F6-8BAE-D67D98517C0C}" type="slidenum">
              <a:rPr lang="en-US" altLang="en-US"/>
              <a:pPr/>
              <a:t>‹#›</a:t>
            </a:fld>
            <a:endParaRPr lang="en-US" altLang="en-US"/>
          </a:p>
        </p:txBody>
      </p:sp>
    </p:spTree>
    <p:extLst>
      <p:ext uri="{BB962C8B-B14F-4D97-AF65-F5344CB8AC3E}">
        <p14:creationId xmlns:p14="http://schemas.microsoft.com/office/powerpoint/2010/main" val="28472928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C8A09-E036-4006-8C5D-934973A8F632}"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38CAA-25E9-429E-A5ED-36C24BAB569D}" type="slidenum">
              <a:rPr lang="en-US" altLang="en-US"/>
              <a:pPr/>
              <a:t>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Among our major assets, the World Bank includes the ease of asset transfers, insolvency law, or access to </a:t>
            </a:r>
            <a:r>
              <a:rPr lang="sk-SK" dirty="0" err="1" smtClean="0"/>
              <a:t>loan</a:t>
            </a:r>
            <a:r>
              <a:rPr lang="en-US" dirty="0" smtClean="0"/>
              <a:t>. Problems for our business are taxing, obtaining building permits, or protecting minority investors.</a:t>
            </a:r>
            <a:br>
              <a:rPr lang="en-US" dirty="0" smtClean="0"/>
            </a:br>
            <a:r>
              <a:rPr lang="en-US" dirty="0" smtClean="0"/>
              <a:t/>
            </a:r>
            <a:br>
              <a:rPr lang="en-US" dirty="0" smtClean="0"/>
            </a:br>
            <a:r>
              <a:rPr lang="en-US" dirty="0" smtClean="0"/>
              <a:t>The higher tax and levy burden is also mentioned as a key reservation by most domestic economic experts. "In recent years, corporate tax has risen to the highest level among the V4 countries (22 percent), the personal income tax has increased (19 percent and 25 percent by the level of earnings)</a:t>
            </a:r>
            <a:r>
              <a:rPr lang="sk-SK" dirty="0" smtClean="0"/>
              <a:t>.</a:t>
            </a:r>
            <a:r>
              <a:rPr lang="en-US" dirty="0" smtClean="0"/>
              <a:t/>
            </a:r>
            <a:br>
              <a:rPr lang="en-US" dirty="0" smtClean="0"/>
            </a:br>
            <a:r>
              <a:rPr lang="en-US" dirty="0" smtClean="0"/>
              <a:t/>
            </a:r>
            <a:br>
              <a:rPr lang="en-US" dirty="0" smtClean="0"/>
            </a:br>
            <a:r>
              <a:rPr lang="en-US" dirty="0" smtClean="0"/>
              <a:t>Other employer</a:t>
            </a:r>
            <a:r>
              <a:rPr lang="sk-SK" baseline="0" dirty="0" smtClean="0"/>
              <a:t>s </a:t>
            </a:r>
            <a:r>
              <a:rPr lang="en-US" dirty="0" smtClean="0"/>
              <a:t>objections </a:t>
            </a:r>
            <a:r>
              <a:rPr lang="sk-SK" dirty="0" err="1" smtClean="0"/>
              <a:t>is</a:t>
            </a:r>
            <a:r>
              <a:rPr lang="en-US" dirty="0" smtClean="0"/>
              <a:t> tightening labor law, which creates additional costs for businesses through changes in the labor code or in the rules on health and safety at work.</a:t>
            </a:r>
          </a:p>
          <a:p>
            <a:r>
              <a:rPr lang="en-US" dirty="0" smtClean="0"/>
              <a:t>However, taxes</a:t>
            </a:r>
            <a:r>
              <a:rPr lang="sk-SK" baseline="0" dirty="0" smtClean="0"/>
              <a:t> </a:t>
            </a:r>
            <a:r>
              <a:rPr lang="en-US" dirty="0" smtClean="0"/>
              <a:t>and more flexible labor legislation, combined with cheap and relatively skilled workforce, are still paradoxically among our competitive advantages over many Western European countries such as Austria, Belgium or France.</a:t>
            </a:r>
            <a:endParaRPr lang="sk-SK" dirty="0"/>
          </a:p>
        </p:txBody>
      </p:sp>
      <p:sp>
        <p:nvSpPr>
          <p:cNvPr id="4" name="Zástupný symbol čísla snímky 3"/>
          <p:cNvSpPr>
            <a:spLocks noGrp="1"/>
          </p:cNvSpPr>
          <p:nvPr>
            <p:ph type="sldNum" sz="quarter" idx="10"/>
          </p:nvPr>
        </p:nvSpPr>
        <p:spPr/>
        <p:txBody>
          <a:bodyPr/>
          <a:lstStyle/>
          <a:p>
            <a:fld id="{76A8FEF9-576D-46F6-8BAE-D67D98517C0C}" type="slidenum">
              <a:rPr lang="en-US" altLang="en-US" smtClean="0"/>
              <a:pPr/>
              <a:t>3</a:t>
            </a:fld>
            <a:endParaRPr lang="en-US" altLang="en-US"/>
          </a:p>
        </p:txBody>
      </p:sp>
    </p:spTree>
    <p:extLst>
      <p:ext uri="{BB962C8B-B14F-4D97-AF65-F5344CB8AC3E}">
        <p14:creationId xmlns:p14="http://schemas.microsoft.com/office/powerpoint/2010/main" val="167755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US" dirty="0" smtClean="0"/>
              <a:t>Advantages and benefits of SMEs</a:t>
            </a:r>
            <a:br>
              <a:rPr lang="en-US" dirty="0" smtClean="0"/>
            </a:br>
            <a:r>
              <a:rPr lang="en-US" dirty="0" smtClean="0"/>
              <a:t/>
            </a:r>
            <a:br>
              <a:rPr lang="en-US" dirty="0" smtClean="0"/>
            </a:br>
            <a:r>
              <a:rPr lang="en-US" dirty="0" smtClean="0"/>
              <a:t>Small and medium-sized enterprises contribute significantly to the development of the economy, in particular by having the potential to create a large number of jobs and are highly innovative. Unlike large corporations, SMEs are oriented to the local market, providing their customers with a specific assortment. Small and medium-sized businesses are also characterized by their flexibility, they have the ability to react flexibly and to adapt to changing market demand, the advantage of small and medium-sized enterprises is also the preservation of their personal relationship with customers but also with workers and suppliers. I can create a good working environment and contribute to improving business relationships. Other benefits of SMEs include a very simple organizational structure, low administrative and managerial skills, the ability to develop business skills of family members within the family business....</a:t>
            </a:r>
            <a:endParaRPr lang="sk-SK" dirty="0"/>
          </a:p>
        </p:txBody>
      </p:sp>
      <p:sp>
        <p:nvSpPr>
          <p:cNvPr id="4" name="Zástupný symbol čísla snímky 3"/>
          <p:cNvSpPr>
            <a:spLocks noGrp="1"/>
          </p:cNvSpPr>
          <p:nvPr>
            <p:ph type="sldNum" sz="quarter" idx="10"/>
          </p:nvPr>
        </p:nvSpPr>
        <p:spPr/>
        <p:txBody>
          <a:bodyPr/>
          <a:lstStyle/>
          <a:p>
            <a:fld id="{76A8FEF9-576D-46F6-8BAE-D67D98517C0C}" type="slidenum">
              <a:rPr lang="en-US" altLang="en-US" smtClean="0"/>
              <a:pPr/>
              <a:t>4</a:t>
            </a:fld>
            <a:endParaRPr lang="en-US" altLang="en-US"/>
          </a:p>
        </p:txBody>
      </p:sp>
    </p:spTree>
    <p:extLst>
      <p:ext uri="{BB962C8B-B14F-4D97-AF65-F5344CB8AC3E}">
        <p14:creationId xmlns:p14="http://schemas.microsoft.com/office/powerpoint/2010/main" val="293662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000" b="1" dirty="0" smtClean="0"/>
              <a:t>a) </a:t>
            </a:r>
            <a:r>
              <a:rPr lang="en-US" sz="1000" b="1" dirty="0" smtClean="0"/>
              <a:t>NARMSP, established in 1993</a:t>
            </a:r>
            <a:r>
              <a:rPr lang="sk-SK" sz="1000" b="1" dirty="0" smtClean="0"/>
              <a:t>,</a:t>
            </a:r>
            <a:r>
              <a:rPr lang="sk-SK" sz="1000" b="1" baseline="0" dirty="0" smtClean="0"/>
              <a:t> </a:t>
            </a:r>
            <a:r>
              <a:rPr lang="en-US" sz="1000" b="1" dirty="0" smtClean="0"/>
              <a:t>is </a:t>
            </a:r>
            <a:r>
              <a:rPr lang="sk-SK" sz="1000" b="1" dirty="0" err="1" smtClean="0"/>
              <a:t>very</a:t>
            </a:r>
            <a:r>
              <a:rPr lang="sk-SK" sz="1000" b="1" dirty="0" smtClean="0"/>
              <a:t> </a:t>
            </a:r>
            <a:r>
              <a:rPr lang="en-US" sz="1000" b="1" dirty="0" smtClean="0"/>
              <a:t>important </a:t>
            </a:r>
            <a:r>
              <a:rPr lang="sk-SK" sz="1000" b="1" dirty="0" smtClean="0"/>
              <a:t>to</a:t>
            </a:r>
            <a:r>
              <a:rPr lang="sk-SK" sz="1000" b="1" baseline="0" dirty="0" smtClean="0"/>
              <a:t> </a:t>
            </a:r>
            <a:r>
              <a:rPr lang="en-US" sz="1000" b="1" dirty="0" smtClean="0"/>
              <a:t>help SMEs in Slovakia</a:t>
            </a:r>
            <a:r>
              <a:rPr lang="sk-SK" sz="1000" b="1" dirty="0" smtClean="0"/>
              <a:t>- </a:t>
            </a:r>
            <a:r>
              <a:rPr lang="en-US" sz="1000" dirty="0" smtClean="0"/>
              <a:t>The primary objective of the NAMRMS </a:t>
            </a:r>
            <a:r>
              <a:rPr lang="sk-SK" sz="1000" dirty="0" err="1" smtClean="0"/>
              <a:t>can</a:t>
            </a:r>
            <a:r>
              <a:rPr lang="sk-SK" sz="1000" dirty="0" smtClean="0"/>
              <a:t> </a:t>
            </a:r>
            <a:r>
              <a:rPr lang="sk-SK" sz="1000" dirty="0" err="1" smtClean="0"/>
              <a:t>be</a:t>
            </a:r>
            <a:r>
              <a:rPr lang="en-US" sz="1000" dirty="0" smtClean="0"/>
              <a:t>:</a:t>
            </a:r>
            <a:br>
              <a:rPr lang="en-US" sz="1000" dirty="0" smtClean="0"/>
            </a:br>
            <a:r>
              <a:rPr lang="en-US" sz="1000" dirty="0" smtClean="0"/>
              <a:t>• stimulating the growth of the SME sector,</a:t>
            </a:r>
            <a:br>
              <a:rPr lang="en-US" sz="1000" dirty="0" smtClean="0"/>
            </a:br>
            <a:r>
              <a:rPr lang="en-US" sz="1000" dirty="0" smtClean="0"/>
              <a:t>• increasing the competitiveness of SMEs,</a:t>
            </a:r>
            <a:br>
              <a:rPr lang="en-US" sz="1000" dirty="0" smtClean="0"/>
            </a:br>
            <a:r>
              <a:rPr lang="en-US" sz="1000" dirty="0" smtClean="0"/>
              <a:t>• internationalization - the penetration</a:t>
            </a:r>
            <a:r>
              <a:rPr lang="sk-SK" sz="1000" baseline="0" dirty="0" smtClean="0"/>
              <a:t> to</a:t>
            </a:r>
            <a:r>
              <a:rPr lang="en-US" sz="1000" dirty="0" smtClean="0"/>
              <a:t> new </a:t>
            </a:r>
            <a:r>
              <a:rPr lang="sk-SK" sz="1000" dirty="0" err="1" smtClean="0"/>
              <a:t>financial</a:t>
            </a:r>
            <a:r>
              <a:rPr lang="sk-SK" sz="1000" baseline="0" dirty="0" smtClean="0"/>
              <a:t> </a:t>
            </a:r>
            <a:r>
              <a:rPr lang="en-US" sz="1000" dirty="0" smtClean="0"/>
              <a:t>markets,</a:t>
            </a:r>
            <a:br>
              <a:rPr lang="en-US" sz="1000" dirty="0" smtClean="0"/>
            </a:br>
            <a:r>
              <a:rPr lang="en-US" sz="1000" dirty="0" smtClean="0"/>
              <a:t>• </a:t>
            </a:r>
            <a:r>
              <a:rPr lang="sk-SK" sz="1000" dirty="0" err="1" smtClean="0"/>
              <a:t>Better</a:t>
            </a:r>
            <a:r>
              <a:rPr lang="en-US" sz="1000" dirty="0" smtClean="0"/>
              <a:t> access to capital resources. </a:t>
            </a:r>
            <a:endParaRPr lang="sk-SK" sz="1000" dirty="0" smtClean="0"/>
          </a:p>
          <a:p>
            <a:r>
              <a:rPr lang="en-US" sz="1000" dirty="0" smtClean="0"/>
              <a:t/>
            </a:r>
            <a:br>
              <a:rPr lang="en-US" sz="1000" dirty="0" smtClean="0"/>
            </a:br>
            <a:r>
              <a:rPr lang="sk-SK" sz="1000" dirty="0" smtClean="0"/>
              <a:t>P</a:t>
            </a:r>
            <a:r>
              <a:rPr lang="en-US" sz="1000" dirty="0" err="1" smtClean="0"/>
              <a:t>riority</a:t>
            </a:r>
            <a:r>
              <a:rPr lang="en-US" sz="1000" dirty="0" smtClean="0"/>
              <a:t> of NARMSP is to make efforts to strengthen the access of SMEs to financial resources through short-term loans, medium-term loans</a:t>
            </a:r>
            <a:r>
              <a:rPr lang="sk-SK" sz="1000" dirty="0" smtClean="0"/>
              <a:t>.</a:t>
            </a:r>
            <a:endParaRPr lang="sk-SK"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k-SK" sz="1000" b="1" dirty="0" smtClean="0"/>
              <a:t>b)</a:t>
            </a:r>
            <a:r>
              <a:rPr lang="en-US" sz="1000" b="1" dirty="0" smtClean="0"/>
              <a:t> </a:t>
            </a:r>
            <a:r>
              <a:rPr lang="sk-SK" sz="1000" b="1" dirty="0" smtClean="0"/>
              <a:t>M</a:t>
            </a:r>
            <a:r>
              <a:rPr lang="en-US" sz="1000" b="1" dirty="0" err="1" smtClean="0"/>
              <a:t>icro</a:t>
            </a:r>
            <a:r>
              <a:rPr lang="en-US" sz="1000" b="1" dirty="0" smtClean="0"/>
              <a:t>-loan program</a:t>
            </a:r>
            <a:r>
              <a:rPr lang="sk-SK" sz="1000" b="1" dirty="0" smtClean="0"/>
              <a:t> (</a:t>
            </a:r>
            <a:r>
              <a:rPr lang="en-US" sz="1000" b="1" dirty="0" smtClean="0"/>
              <a:t>NARMSP</a:t>
            </a:r>
            <a:r>
              <a:rPr lang="sk-SK" sz="1000" b="1" dirty="0" smtClean="0"/>
              <a:t>)- </a:t>
            </a:r>
            <a:r>
              <a:rPr lang="en-US" sz="1000" dirty="0" smtClean="0"/>
              <a:t>The program focuses on the development of small business, increasing the survival rate of small and start-up entrepreneurs, creating the conditions for maintaining employment and creating new jobs in the regions of Slovakia by </a:t>
            </a:r>
            <a:r>
              <a:rPr lang="sk-SK" sz="1000" dirty="0" err="1" smtClean="0"/>
              <a:t>solving</a:t>
            </a:r>
            <a:r>
              <a:rPr lang="en-US" sz="1000" dirty="0" smtClean="0"/>
              <a:t> the problem of access to capital</a:t>
            </a:r>
            <a:r>
              <a:rPr lang="sk-SK" sz="1000" baseline="0" dirty="0" smtClean="0"/>
              <a:t> </a:t>
            </a:r>
            <a:r>
              <a:rPr lang="sk-SK" sz="1000" baseline="0" dirty="0" err="1" smtClean="0"/>
              <a:t>for</a:t>
            </a:r>
            <a:r>
              <a:rPr lang="sk-SK" sz="1000" baseline="0" dirty="0" smtClean="0"/>
              <a:t> </a:t>
            </a:r>
            <a:r>
              <a:rPr lang="sk-SK" sz="1000" baseline="0" dirty="0" err="1" smtClean="0"/>
              <a:t>small</a:t>
            </a:r>
            <a:r>
              <a:rPr lang="sk-SK" sz="1000" baseline="0" dirty="0" smtClean="0"/>
              <a:t> </a:t>
            </a:r>
            <a:r>
              <a:rPr lang="sk-SK" sz="1000" baseline="0" dirty="0" err="1" smtClean="0"/>
              <a:t>enterprises</a:t>
            </a:r>
            <a:r>
              <a:rPr lang="sk-SK" sz="1000" baseline="0" dirty="0" smtClean="0"/>
              <a:t>.</a:t>
            </a:r>
          </a:p>
          <a:p>
            <a:r>
              <a:rPr lang="en-US" sz="1000" dirty="0" smtClean="0"/>
              <a:t>The maximum amount of the micro-loan is 2500 </a:t>
            </a:r>
            <a:r>
              <a:rPr lang="sk-SK" sz="1000" dirty="0" smtClean="0"/>
              <a:t>EUR </a:t>
            </a:r>
            <a:r>
              <a:rPr lang="en-US" sz="1000" dirty="0" smtClean="0"/>
              <a:t>and its maximum amount is 50000 </a:t>
            </a:r>
            <a:r>
              <a:rPr lang="en-US" sz="1000" dirty="0" smtClean="0"/>
              <a:t>EUR</a:t>
            </a:r>
            <a:r>
              <a:rPr lang="sk-SK" sz="1000" dirty="0" smtClean="0"/>
              <a:t> </a:t>
            </a:r>
            <a:r>
              <a:rPr lang="en-US" sz="1000" dirty="0" smtClean="0"/>
              <a:t>at maturity of 6 months to 4 years.</a:t>
            </a:r>
            <a:endParaRPr lang="sk-SK" sz="10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k-SK" sz="1000" b="1" dirty="0" smtClean="0"/>
              <a:t>c) </a:t>
            </a:r>
            <a:r>
              <a:rPr lang="en-US" sz="1000" b="1" dirty="0" smtClean="0"/>
              <a:t>Slovak Guarantee and Development Bank</a:t>
            </a:r>
            <a:r>
              <a:rPr lang="sk-SK" sz="1000" b="1" dirty="0" smtClean="0"/>
              <a:t>-</a:t>
            </a:r>
            <a:r>
              <a:rPr lang="sk-SK" sz="1000" b="1" baseline="0" dirty="0" smtClean="0"/>
              <a:t> </a:t>
            </a:r>
            <a:r>
              <a:rPr lang="en-US" sz="1000" dirty="0" smtClean="0"/>
              <a:t>The Slovak Guarantee and Development Bank is a bank in which the 100% shareholder is the Ministry of Finance of the Slovak Republic.</a:t>
            </a:r>
            <a:r>
              <a:rPr lang="sk-SK" sz="1000" dirty="0" smtClean="0"/>
              <a:t> </a:t>
            </a:r>
            <a:r>
              <a:rPr lang="en-US" sz="1000" dirty="0" smtClean="0"/>
              <a:t>Among the most important credit products of the SZRB, which the bank provides to SMEs for loans, are the LOAN  BUSINESS </a:t>
            </a:r>
            <a:r>
              <a:rPr lang="sk-SK" sz="1000" dirty="0" smtClean="0"/>
              <a:t>and</a:t>
            </a:r>
            <a:r>
              <a:rPr lang="sk-SK" sz="1000" baseline="0" dirty="0" smtClean="0"/>
              <a:t> </a:t>
            </a:r>
            <a:r>
              <a:rPr lang="sk-SK" sz="1000" baseline="0" dirty="0" err="1" smtClean="0"/>
              <a:t>the</a:t>
            </a:r>
            <a:r>
              <a:rPr lang="sk-SK" sz="1000" baseline="0" dirty="0" smtClean="0"/>
              <a:t> </a:t>
            </a:r>
            <a:r>
              <a:rPr lang="sk-SK" sz="1000" baseline="0" dirty="0" err="1" smtClean="0"/>
              <a:t>micro-loan</a:t>
            </a:r>
            <a:r>
              <a:rPr lang="sk-SK" sz="1000" baseline="0" dirty="0" smtClean="0"/>
              <a:t>. T</a:t>
            </a:r>
            <a:r>
              <a:rPr lang="en-US" sz="1000" dirty="0" smtClean="0"/>
              <a:t>he SZRB also provides the YOUTH ENTERPRISE loan. The purpose of providing a loan is to help young entrepreneurs by providing start-up capital.</a:t>
            </a:r>
            <a:endParaRPr lang="sk-SK" sz="1000"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k-SK" sz="1000" b="1" dirty="0" smtClean="0"/>
              <a:t>d) </a:t>
            </a:r>
            <a:r>
              <a:rPr lang="en-US" sz="1000" b="1" dirty="0" smtClean="0"/>
              <a:t>EXIMBANKA SR and its bank products for SMEs</a:t>
            </a:r>
            <a:r>
              <a:rPr lang="sk-SK" sz="1000" b="1" dirty="0" smtClean="0"/>
              <a:t>- </a:t>
            </a:r>
            <a:r>
              <a:rPr lang="en-US" sz="1000" dirty="0" smtClean="0"/>
              <a:t>The main purpose of </a:t>
            </a:r>
            <a:r>
              <a:rPr lang="en-US" sz="1000" dirty="0" err="1" smtClean="0"/>
              <a:t>Eximbanka</a:t>
            </a:r>
            <a:r>
              <a:rPr lang="en-US" sz="1000" dirty="0" smtClean="0"/>
              <a:t> as a specialized state financial institution is to support Slovak exports, especially products with high added value and to increase the competitiveness of Slovak exporters. Export support is provided by EXIMBANK through insurance, guarantee and credit products.</a:t>
            </a:r>
            <a:endParaRPr lang="sk-SK" sz="1000" b="1" dirty="0" smtClean="0"/>
          </a:p>
          <a:p>
            <a:endParaRPr lang="en-US" sz="1000" dirty="0"/>
          </a:p>
        </p:txBody>
      </p:sp>
      <p:sp>
        <p:nvSpPr>
          <p:cNvPr id="4" name="Zástupný symbol čísla snímky 3"/>
          <p:cNvSpPr>
            <a:spLocks noGrp="1"/>
          </p:cNvSpPr>
          <p:nvPr>
            <p:ph type="sldNum" sz="quarter" idx="10"/>
          </p:nvPr>
        </p:nvSpPr>
        <p:spPr/>
        <p:txBody>
          <a:bodyPr/>
          <a:lstStyle/>
          <a:p>
            <a:fld id="{76A8FEF9-576D-46F6-8BAE-D67D98517C0C}" type="slidenum">
              <a:rPr lang="en-US" altLang="en-US" smtClean="0"/>
              <a:pPr/>
              <a:t>7</a:t>
            </a:fld>
            <a:endParaRPr lang="en-US" altLang="en-US"/>
          </a:p>
        </p:txBody>
      </p:sp>
    </p:spTree>
    <p:extLst>
      <p:ext uri="{BB962C8B-B14F-4D97-AF65-F5344CB8AC3E}">
        <p14:creationId xmlns:p14="http://schemas.microsoft.com/office/powerpoint/2010/main" val="348204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k-SK" sz="1200" b="1" dirty="0" smtClean="0"/>
              <a:t>a) </a:t>
            </a:r>
            <a:r>
              <a:rPr lang="en-US" sz="1200" b="1" dirty="0" smtClean="0"/>
              <a:t>European Regional Development Fund</a:t>
            </a:r>
            <a:r>
              <a:rPr lang="sk-SK" sz="1200" b="1" dirty="0" smtClean="0"/>
              <a:t>- </a:t>
            </a:r>
            <a:r>
              <a:rPr lang="en-US" dirty="0" smtClean="0"/>
              <a:t>The ERDF was created in 1975 and is currently one of the basic instruments of regional policy, contributing to the reduction and elimination of imbalances in the different regions of the EU.</a:t>
            </a:r>
            <a:r>
              <a:rPr lang="sk-SK" dirty="0" smtClean="0"/>
              <a:t> </a:t>
            </a:r>
            <a:r>
              <a:rPr lang="sk-SK" dirty="0" err="1" smtClean="0"/>
              <a:t>It</a:t>
            </a:r>
            <a:r>
              <a:rPr lang="sk-SK" dirty="0" smtClean="0"/>
              <a:t> </a:t>
            </a:r>
            <a:r>
              <a:rPr lang="sk-SK" dirty="0" err="1" smtClean="0"/>
              <a:t>focus</a:t>
            </a:r>
            <a:r>
              <a:rPr lang="sk-SK" dirty="0" smtClean="0"/>
              <a:t> 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Entrepreneurship, Competitiveness and Innovation for SMEs,</a:t>
            </a:r>
            <a:br>
              <a:rPr lang="en-US" dirty="0" smtClean="0"/>
            </a:br>
            <a:r>
              <a:rPr lang="en-US" dirty="0" smtClean="0"/>
              <a:t>• improving the local and regional environment for SMEs,</a:t>
            </a:r>
            <a:br>
              <a:rPr lang="en-US" dirty="0" smtClean="0"/>
            </a:br>
            <a:r>
              <a:rPr lang="en-US" dirty="0" smtClean="0"/>
              <a:t>• investing in human resources,</a:t>
            </a:r>
            <a:br>
              <a:rPr lang="en-US" dirty="0" smtClean="0"/>
            </a:br>
            <a:r>
              <a:rPr lang="en-US" dirty="0" smtClean="0"/>
              <a:t>• inter-regional and cross-border cooperation of SMEs.</a:t>
            </a:r>
            <a:endParaRPr lang="sk-SK"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k-SK" sz="1200" b="1" dirty="0" smtClean="0"/>
              <a:t>b) </a:t>
            </a:r>
            <a:r>
              <a:rPr lang="sk-SK" sz="1200" b="1" dirty="0" err="1" smtClean="0"/>
              <a:t>European</a:t>
            </a:r>
            <a:r>
              <a:rPr lang="sk-SK" sz="1200" b="1" dirty="0" smtClean="0"/>
              <a:t> </a:t>
            </a:r>
            <a:r>
              <a:rPr lang="sk-SK" sz="1200" b="1" dirty="0" err="1" smtClean="0"/>
              <a:t>Social</a:t>
            </a:r>
            <a:r>
              <a:rPr lang="sk-SK" sz="1200" b="1" dirty="0" smtClean="0"/>
              <a:t> </a:t>
            </a:r>
            <a:r>
              <a:rPr lang="sk-SK" sz="1200" b="1" dirty="0" err="1" smtClean="0"/>
              <a:t>Fund</a:t>
            </a:r>
            <a:r>
              <a:rPr lang="sk-SK" sz="1200" b="1" baseline="0" dirty="0" smtClean="0"/>
              <a:t> </a:t>
            </a:r>
            <a:r>
              <a:rPr lang="sk-SK" sz="1200" b="1" baseline="0" dirty="0" err="1" smtClean="0"/>
              <a:t>focus</a:t>
            </a:r>
            <a:r>
              <a:rPr lang="sk-SK" sz="1200" b="1" baseline="0" dirty="0" smtClean="0"/>
              <a:t> on: </a:t>
            </a:r>
            <a:r>
              <a:rPr lang="en-US" dirty="0" smtClean="0"/>
              <a:t>•</a:t>
            </a:r>
            <a:r>
              <a:rPr lang="sk-SK" dirty="0" smtClean="0"/>
              <a:t> </a:t>
            </a:r>
            <a:r>
              <a:rPr lang="en-US" dirty="0" smtClean="0"/>
              <a:t>expanding access to employment,</a:t>
            </a:r>
            <a:br>
              <a:rPr lang="en-US" dirty="0" smtClean="0"/>
            </a:br>
            <a:r>
              <a:rPr lang="en-US" dirty="0" smtClean="0"/>
              <a:t>• improving the adaptability of enterprises, including workers themselves,</a:t>
            </a:r>
            <a:br>
              <a:rPr lang="en-US" dirty="0" smtClean="0"/>
            </a:br>
            <a:r>
              <a:rPr lang="en-US" dirty="0" smtClean="0"/>
              <a:t>• </a:t>
            </a:r>
            <a:r>
              <a:rPr lang="sk-SK" dirty="0" err="1" smtClean="0"/>
              <a:t>Supporting</a:t>
            </a:r>
            <a:r>
              <a:rPr lang="en-US" dirty="0" smtClean="0"/>
              <a:t> partnerships for change in employment and </a:t>
            </a:r>
            <a:r>
              <a:rPr lang="sk-SK" dirty="0" err="1" smtClean="0"/>
              <a:t>integration</a:t>
            </a:r>
            <a:r>
              <a:rPr lang="en-US" dirty="0" smtClean="0"/>
              <a:t>,</a:t>
            </a:r>
            <a:br>
              <a:rPr lang="en-US" dirty="0" smtClean="0"/>
            </a:br>
            <a:r>
              <a:rPr lang="en-US" dirty="0" smtClean="0"/>
              <a:t>• helping disadvantaged people in social </a:t>
            </a:r>
            <a:r>
              <a:rPr lang="sk-SK" dirty="0" err="1" smtClean="0"/>
              <a:t>integration</a:t>
            </a:r>
            <a:r>
              <a:rPr lang="en-US" dirty="0" smtClean="0"/>
              <a:t> and facilitating access to the labor market through the fight against discrimination.</a:t>
            </a:r>
            <a:endParaRPr lang="sk-SK" sz="1200"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k-SK" b="1" dirty="0" smtClean="0"/>
              <a:t>c)</a:t>
            </a:r>
            <a:r>
              <a:rPr lang="sk-SK" sz="1200" b="1" dirty="0" smtClean="0"/>
              <a:t> </a:t>
            </a:r>
            <a:r>
              <a:rPr lang="sk-SK" sz="1200" b="1" dirty="0" err="1" smtClean="0"/>
              <a:t>Cohesion</a:t>
            </a:r>
            <a:r>
              <a:rPr lang="sk-SK" sz="1200" b="1" dirty="0" smtClean="0"/>
              <a:t> </a:t>
            </a:r>
            <a:r>
              <a:rPr lang="sk-SK" sz="1200" b="1" dirty="0" err="1" smtClean="0"/>
              <a:t>Fund</a:t>
            </a:r>
            <a:r>
              <a:rPr lang="sk-SK" sz="1200" b="1" dirty="0" smtClean="0"/>
              <a:t>- </a:t>
            </a:r>
            <a:r>
              <a:rPr lang="en-US" dirty="0" smtClean="0"/>
              <a:t>The Cohesion Fund currently contributes financially to the implementation of projects relating to the environment, transport infrastructure and trans-European networks.</a:t>
            </a:r>
            <a:r>
              <a:rPr lang="sk-SK" baseline="0" dirty="0" smtClean="0"/>
              <a:t> </a:t>
            </a:r>
            <a:r>
              <a:rPr lang="en-US" dirty="0" smtClean="0"/>
              <a:t>GNP per capita</a:t>
            </a:r>
            <a:r>
              <a:rPr lang="sk-SK" baseline="0" dirty="0" smtClean="0"/>
              <a:t> </a:t>
            </a:r>
            <a:r>
              <a:rPr lang="en-US" dirty="0" smtClean="0"/>
              <a:t>less than 90% of the Community average</a:t>
            </a:r>
            <a:r>
              <a:rPr lang="sk-SK" baseline="0" dirty="0" smtClean="0"/>
              <a:t> </a:t>
            </a:r>
            <a:r>
              <a:rPr lang="sk-SK" baseline="0" dirty="0" err="1" smtClean="0"/>
              <a:t>is</a:t>
            </a:r>
            <a:r>
              <a:rPr lang="sk-SK" baseline="0" dirty="0" smtClean="0"/>
              <a:t> </a:t>
            </a:r>
            <a:r>
              <a:rPr lang="sk-SK" baseline="0" dirty="0" err="1" smtClean="0"/>
              <a:t>t</a:t>
            </a:r>
            <a:r>
              <a:rPr lang="sk-SK" dirty="0" err="1" smtClean="0"/>
              <a:t>he</a:t>
            </a:r>
            <a:r>
              <a:rPr lang="sk-SK" dirty="0" smtClean="0"/>
              <a:t> </a:t>
            </a:r>
            <a:r>
              <a:rPr lang="sk-SK" dirty="0" err="1" smtClean="0"/>
              <a:t>condition</a:t>
            </a:r>
            <a:r>
              <a:rPr lang="sk-SK" dirty="0" smtClean="0"/>
              <a:t> </a:t>
            </a:r>
            <a:r>
              <a:rPr lang="sk-SK" dirty="0" err="1" smtClean="0"/>
              <a:t>for</a:t>
            </a:r>
            <a:r>
              <a:rPr lang="sk-SK" baseline="0" dirty="0" smtClean="0"/>
              <a:t> </a:t>
            </a:r>
            <a:r>
              <a:rPr lang="sk-SK" baseline="0" dirty="0" err="1" smtClean="0"/>
              <a:t>using</a:t>
            </a:r>
            <a:r>
              <a:rPr lang="sk-SK" baseline="0" dirty="0" smtClean="0"/>
              <a:t> </a:t>
            </a:r>
            <a:r>
              <a:rPr lang="en-US" dirty="0" smtClean="0"/>
              <a:t>Cohesion Fund</a:t>
            </a:r>
            <a:r>
              <a:rPr lang="sk-SK" dirty="0" smtClean="0"/>
              <a:t> </a:t>
            </a:r>
            <a:r>
              <a:rPr lang="sk-SK" dirty="0" err="1" smtClean="0"/>
              <a:t>funds</a:t>
            </a:r>
            <a:r>
              <a:rPr lang="sk-SK" dirty="0" smtClean="0"/>
              <a:t>.</a:t>
            </a:r>
            <a:endParaRPr lang="en-US" sz="1200" b="1" dirty="0" smtClean="0"/>
          </a:p>
          <a:p>
            <a:endParaRPr lang="en-US" dirty="0"/>
          </a:p>
        </p:txBody>
      </p:sp>
      <p:sp>
        <p:nvSpPr>
          <p:cNvPr id="4" name="Zástupný symbol čísla snímky 3"/>
          <p:cNvSpPr>
            <a:spLocks noGrp="1"/>
          </p:cNvSpPr>
          <p:nvPr>
            <p:ph type="sldNum" sz="quarter" idx="10"/>
          </p:nvPr>
        </p:nvSpPr>
        <p:spPr/>
        <p:txBody>
          <a:bodyPr/>
          <a:lstStyle/>
          <a:p>
            <a:fld id="{76A8FEF9-576D-46F6-8BAE-D67D98517C0C}" type="slidenum">
              <a:rPr lang="en-US" altLang="en-US" smtClean="0"/>
              <a:pPr/>
              <a:t>8</a:t>
            </a:fld>
            <a:endParaRPr lang="en-US" altLang="en-US"/>
          </a:p>
        </p:txBody>
      </p:sp>
    </p:spTree>
    <p:extLst>
      <p:ext uri="{BB962C8B-B14F-4D97-AF65-F5344CB8AC3E}">
        <p14:creationId xmlns:p14="http://schemas.microsoft.com/office/powerpoint/2010/main" val="420272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228600" indent="-228600">
              <a:buAutoNum type="alphaLcParenR"/>
            </a:pPr>
            <a:r>
              <a:rPr lang="sk-SK" b="1" dirty="0" smtClean="0"/>
              <a:t>V</a:t>
            </a:r>
            <a:r>
              <a:rPr lang="en-US" b="1" dirty="0" err="1" smtClean="0"/>
              <a:t>enture</a:t>
            </a:r>
            <a:r>
              <a:rPr lang="en-US" b="1" dirty="0" smtClean="0"/>
              <a:t> capital </a:t>
            </a:r>
            <a:r>
              <a:rPr lang="en-US" dirty="0" smtClean="0"/>
              <a:t>is usually the capital that an investor puts into a project with an uncertain future. In the event of a favorable development of the project, the investor will achieve a high valuation of his investment. Venture capital is used primarily for start-ups, which are not yet profitable, but have already exhausted their own funding sources.</a:t>
            </a:r>
            <a:r>
              <a:rPr lang="sk-SK" dirty="0" smtClean="0"/>
              <a:t> </a:t>
            </a:r>
          </a:p>
          <a:p>
            <a:pPr marL="228600" marR="0" indent="-228600" algn="l" defTabSz="914400" rtl="0" eaLnBrk="1" fontAlgn="base" latinLnBrk="0" hangingPunct="1">
              <a:lnSpc>
                <a:spcPct val="100000"/>
              </a:lnSpc>
              <a:spcBef>
                <a:spcPct val="30000"/>
              </a:spcBef>
              <a:spcAft>
                <a:spcPct val="0"/>
              </a:spcAft>
              <a:buClrTx/>
              <a:buSzTx/>
              <a:buFontTx/>
              <a:buAutoNum type="alphaLcParenR"/>
              <a:tabLst/>
              <a:defRPr/>
            </a:pPr>
            <a:r>
              <a:rPr lang="en-US" b="1" dirty="0" smtClean="0"/>
              <a:t>Fund of the Fund</a:t>
            </a:r>
            <a:r>
              <a:rPr lang="sk-SK" b="1" dirty="0" smtClean="0"/>
              <a:t>- </a:t>
            </a:r>
            <a:r>
              <a:rPr lang="en-US" dirty="0" smtClean="0"/>
              <a:t>was </a:t>
            </a:r>
            <a:r>
              <a:rPr lang="sk-SK" dirty="0" err="1" smtClean="0"/>
              <a:t>established</a:t>
            </a:r>
            <a:r>
              <a:rPr lang="en-US" dirty="0" smtClean="0"/>
              <a:t> in 1994</a:t>
            </a:r>
            <a:r>
              <a:rPr lang="sk-SK" dirty="0" smtClean="0"/>
              <a:t> and </a:t>
            </a:r>
            <a:r>
              <a:rPr lang="en-US" dirty="0" smtClean="0"/>
              <a:t>the Fund has provided financial assistance to more than 140 </a:t>
            </a:r>
            <a:r>
              <a:rPr lang="sk-SK" dirty="0" err="1" smtClean="0"/>
              <a:t>enterprises</a:t>
            </a:r>
            <a:r>
              <a:rPr lang="en-US" dirty="0" smtClean="0"/>
              <a:t>, helping to create or, to maintain approximately 1000 jobs.</a:t>
            </a:r>
            <a:r>
              <a:rPr lang="sk-SK" dirty="0" smtClean="0"/>
              <a:t> </a:t>
            </a:r>
            <a:r>
              <a:rPr lang="sk-SK" dirty="0" err="1" smtClean="0"/>
              <a:t>It</a:t>
            </a:r>
            <a:r>
              <a:rPr lang="sk-SK" dirty="0" smtClean="0"/>
              <a:t> </a:t>
            </a:r>
            <a:r>
              <a:rPr lang="en-US" dirty="0" smtClean="0"/>
              <a:t>Provides financial support and growth of SMEs</a:t>
            </a:r>
            <a:r>
              <a:rPr lang="sk-SK" dirty="0" smtClean="0"/>
              <a:t>. </a:t>
            </a:r>
            <a:r>
              <a:rPr lang="sk-SK" dirty="0" err="1" smtClean="0"/>
              <a:t>It</a:t>
            </a:r>
            <a:r>
              <a:rPr lang="sk-SK" baseline="0" dirty="0" smtClean="0"/>
              <a:t> </a:t>
            </a:r>
            <a:r>
              <a:rPr lang="sk-SK" baseline="0" dirty="0" err="1" smtClean="0"/>
              <a:t>also</a:t>
            </a:r>
            <a:r>
              <a:rPr lang="sk-SK" baseline="0" dirty="0" smtClean="0"/>
              <a:t> p</a:t>
            </a:r>
            <a:r>
              <a:rPr lang="en-US" dirty="0" err="1" smtClean="0"/>
              <a:t>rovides</a:t>
            </a:r>
            <a:r>
              <a:rPr lang="en-US" dirty="0" smtClean="0"/>
              <a:t> consultations to project applicants as well as consultancy for companies located in its portfolio</a:t>
            </a:r>
            <a:r>
              <a:rPr lang="sk-SK" dirty="0" smtClean="0"/>
              <a:t>.</a:t>
            </a:r>
            <a:endParaRPr lang="sk-SK" b="1" dirty="0" smtClean="0"/>
          </a:p>
          <a:p>
            <a:pPr marL="228600" marR="0" indent="-228600" algn="l" defTabSz="914400" rtl="0" eaLnBrk="1" fontAlgn="base" latinLnBrk="0" hangingPunct="1">
              <a:lnSpc>
                <a:spcPct val="100000"/>
              </a:lnSpc>
              <a:spcBef>
                <a:spcPct val="30000"/>
              </a:spcBef>
              <a:spcAft>
                <a:spcPct val="0"/>
              </a:spcAft>
              <a:buClrTx/>
              <a:buSzTx/>
              <a:buFontTx/>
              <a:buAutoNum type="alphaLcParenR"/>
              <a:tabLst/>
              <a:defRPr/>
            </a:pPr>
            <a:r>
              <a:rPr lang="en-US" b="1" dirty="0" smtClean="0"/>
              <a:t>Slovak-American Business Fund</a:t>
            </a:r>
            <a:r>
              <a:rPr lang="sk-SK" b="1" baseline="0" dirty="0" smtClean="0"/>
              <a:t>- </a:t>
            </a:r>
            <a:r>
              <a:rPr lang="sk-SK" dirty="0" smtClean="0"/>
              <a:t>I</a:t>
            </a:r>
            <a:r>
              <a:rPr lang="en-US" dirty="0" smtClean="0"/>
              <a:t>t provides </a:t>
            </a:r>
            <a:r>
              <a:rPr lang="sk-SK" dirty="0" err="1" smtClean="0"/>
              <a:t>venture</a:t>
            </a:r>
            <a:r>
              <a:rPr lang="sk-SK" dirty="0" smtClean="0"/>
              <a:t> </a:t>
            </a:r>
            <a:r>
              <a:rPr lang="sk-SK" dirty="0" err="1" smtClean="0"/>
              <a:t>capital</a:t>
            </a:r>
            <a:r>
              <a:rPr lang="sk-SK" dirty="0" smtClean="0"/>
              <a:t> and </a:t>
            </a:r>
            <a:r>
              <a:rPr lang="sk-SK" dirty="0" err="1" smtClean="0"/>
              <a:t>advisory</a:t>
            </a:r>
            <a:r>
              <a:rPr lang="sk-SK" dirty="0" smtClean="0"/>
              <a:t> </a:t>
            </a:r>
            <a:r>
              <a:rPr lang="sk-SK" dirty="0" err="1" smtClean="0"/>
              <a:t>services</a:t>
            </a:r>
            <a:r>
              <a:rPr lang="sk-SK" dirty="0" smtClean="0"/>
              <a:t> to </a:t>
            </a:r>
            <a:r>
              <a:rPr lang="en-US" dirty="0" smtClean="0"/>
              <a:t>Slovak small and medium-sized </a:t>
            </a:r>
            <a:r>
              <a:rPr lang="sk-SK" dirty="0" err="1" smtClean="0"/>
              <a:t>prespective</a:t>
            </a:r>
            <a:r>
              <a:rPr lang="sk-SK" dirty="0" smtClean="0"/>
              <a:t> </a:t>
            </a:r>
            <a:r>
              <a:rPr lang="en-US" dirty="0" smtClean="0"/>
              <a:t>businesses</a:t>
            </a:r>
            <a:r>
              <a:rPr lang="sk-SK" dirty="0" smtClean="0"/>
              <a:t>.</a:t>
            </a:r>
            <a:r>
              <a:rPr lang="sk-SK" baseline="0" dirty="0" smtClean="0"/>
              <a:t> </a:t>
            </a:r>
            <a:r>
              <a:rPr lang="en-US" dirty="0" smtClean="0"/>
              <a:t>SA</a:t>
            </a:r>
            <a:r>
              <a:rPr lang="sk-SK" dirty="0" smtClean="0"/>
              <a:t>B</a:t>
            </a:r>
            <a:r>
              <a:rPr lang="en-US" dirty="0" smtClean="0"/>
              <a:t>F offers SMEs capital in the range of 50,000. USD - 4 mil. USD in the form of a loan, equity participation in the company or a combination thereof, through the Small Credit Program and Direct Investment.</a:t>
            </a:r>
            <a:endParaRPr lang="sk-SK" dirty="0" smtClean="0"/>
          </a:p>
          <a:p>
            <a:pPr marL="228600" marR="0" indent="-228600" algn="l" defTabSz="914400" rtl="0" eaLnBrk="1" fontAlgn="base" latinLnBrk="0" hangingPunct="1">
              <a:lnSpc>
                <a:spcPct val="100000"/>
              </a:lnSpc>
              <a:spcBef>
                <a:spcPct val="30000"/>
              </a:spcBef>
              <a:spcAft>
                <a:spcPct val="0"/>
              </a:spcAft>
              <a:buClrTx/>
              <a:buSzTx/>
              <a:buFontTx/>
              <a:buAutoNum type="alphaLcParenR"/>
              <a:tabLst/>
              <a:defRPr/>
            </a:pPr>
            <a:r>
              <a:rPr lang="en-US" b="1" dirty="0" smtClean="0"/>
              <a:t>Business Angels</a:t>
            </a:r>
            <a:r>
              <a:rPr lang="sk-SK" b="1" dirty="0" smtClean="0"/>
              <a:t>- </a:t>
            </a:r>
            <a:r>
              <a:rPr lang="en-US" dirty="0" smtClean="0"/>
              <a:t>Business Angels are private investors, usually successful entrepreneurs, respectively managers who invest a portion of their capital (in Europe typically between 25,000 and 250,000 euros) into SMEs, usually in their region and industry. They also offer </a:t>
            </a:r>
            <a:r>
              <a:rPr lang="sk-SK" dirty="0" smtClean="0"/>
              <a:t>to </a:t>
            </a:r>
            <a:r>
              <a:rPr lang="en-US" dirty="0" smtClean="0"/>
              <a:t>small and medium-sized businesses their experience, skills and contacts.</a:t>
            </a:r>
            <a:r>
              <a:rPr lang="sk-SK" dirty="0" smtClean="0"/>
              <a:t> </a:t>
            </a:r>
            <a:r>
              <a:rPr lang="en-US" dirty="0" smtClean="0"/>
              <a:t>Slovak Business Angels Network</a:t>
            </a:r>
            <a:r>
              <a:rPr lang="sk-SK" dirty="0" smtClean="0"/>
              <a:t> </a:t>
            </a:r>
            <a:r>
              <a:rPr lang="en-US" dirty="0" smtClean="0"/>
              <a:t>is a network that focuses on supporting small and medium-sized businesses through Business Angels Investing.</a:t>
            </a:r>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Zástupný symbol čísla snímky 3"/>
          <p:cNvSpPr>
            <a:spLocks noGrp="1"/>
          </p:cNvSpPr>
          <p:nvPr>
            <p:ph type="sldNum" sz="quarter" idx="10"/>
          </p:nvPr>
        </p:nvSpPr>
        <p:spPr/>
        <p:txBody>
          <a:bodyPr/>
          <a:lstStyle/>
          <a:p>
            <a:fld id="{76A8FEF9-576D-46F6-8BAE-D67D98517C0C}" type="slidenum">
              <a:rPr lang="en-US" altLang="en-US" smtClean="0"/>
              <a:pPr/>
              <a:t>10</a:t>
            </a:fld>
            <a:endParaRPr lang="en-US" altLang="en-US"/>
          </a:p>
        </p:txBody>
      </p:sp>
    </p:spTree>
    <p:extLst>
      <p:ext uri="{BB962C8B-B14F-4D97-AF65-F5344CB8AC3E}">
        <p14:creationId xmlns:p14="http://schemas.microsoft.com/office/powerpoint/2010/main" val="358238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b="1" i="0" dirty="0" smtClean="0"/>
              <a:t>O</a:t>
            </a:r>
            <a:r>
              <a:rPr lang="en-US" b="1" i="0" dirty="0" err="1" smtClean="0"/>
              <a:t>bjectives</a:t>
            </a:r>
            <a:r>
              <a:rPr lang="en-US" b="1" i="0" dirty="0" smtClean="0"/>
              <a:t> of business and technology incubators</a:t>
            </a:r>
            <a:r>
              <a:rPr lang="sk-SK" b="1" i="0" dirty="0" smtClean="0"/>
              <a:t>:</a:t>
            </a:r>
            <a:r>
              <a:rPr lang="en-US" b="1" i="0" dirty="0" smtClean="0"/>
              <a:t/>
            </a:r>
            <a:br>
              <a:rPr lang="en-US" b="1" i="0" dirty="0" smtClean="0"/>
            </a:br>
            <a:r>
              <a:rPr lang="en-US" dirty="0" smtClean="0"/>
              <a:t>1. provide start-up businesses with </a:t>
            </a:r>
            <a:r>
              <a:rPr lang="sk-SK" dirty="0" smtClean="0"/>
              <a:t>„</a:t>
            </a:r>
            <a:r>
              <a:rPr lang="sk-SK" dirty="0" err="1" smtClean="0"/>
              <a:t>Incubation</a:t>
            </a:r>
            <a:r>
              <a:rPr lang="sk-SK" dirty="0" smtClean="0"/>
              <a:t> </a:t>
            </a:r>
            <a:r>
              <a:rPr lang="sk-SK" dirty="0" err="1" smtClean="0"/>
              <a:t>time</a:t>
            </a:r>
            <a:r>
              <a:rPr lang="sk-SK" dirty="0" smtClean="0"/>
              <a:t>“ </a:t>
            </a:r>
            <a:r>
              <a:rPr lang="en-US" dirty="0" smtClean="0"/>
              <a:t>(up to 3 years) - firms become financially independent, successful and begin to gradually operate independently in the commercial market</a:t>
            </a:r>
            <a:br>
              <a:rPr lang="en-US" dirty="0" smtClean="0"/>
            </a:br>
            <a:r>
              <a:rPr lang="en-US" dirty="0" smtClean="0"/>
              <a:t>2. helping to create new job opportunities</a:t>
            </a:r>
            <a:br>
              <a:rPr lang="en-US" dirty="0" smtClean="0"/>
            </a:br>
            <a:r>
              <a:rPr lang="en-US" dirty="0" smtClean="0"/>
              <a:t>3. support the commercialization of progressive technological innovations</a:t>
            </a:r>
            <a:br>
              <a:rPr lang="en-US" dirty="0" smtClean="0"/>
            </a:br>
            <a:r>
              <a:rPr lang="en-US" dirty="0" smtClean="0"/>
              <a:t>4. strengthen local and national policies</a:t>
            </a:r>
            <a:br>
              <a:rPr lang="en-US" dirty="0" smtClean="0"/>
            </a:br>
            <a:r>
              <a:rPr lang="sk-SK" dirty="0" smtClean="0"/>
              <a:t>5</a:t>
            </a:r>
            <a:r>
              <a:rPr lang="en-US" dirty="0" smtClean="0"/>
              <a:t>. helping companies </a:t>
            </a:r>
            <a:r>
              <a:rPr lang="sk-SK" dirty="0" smtClean="0"/>
              <a:t>to </a:t>
            </a:r>
            <a:r>
              <a:rPr lang="en-US" dirty="0" smtClean="0"/>
              <a:t>avoid the biggest problem for starting entrepreneurs</a:t>
            </a:r>
            <a:br>
              <a:rPr lang="en-US" dirty="0" smtClean="0"/>
            </a:br>
            <a:r>
              <a:rPr lang="sk-SK" dirty="0" smtClean="0"/>
              <a:t>6</a:t>
            </a:r>
            <a:r>
              <a:rPr lang="en-US" dirty="0" smtClean="0"/>
              <a:t>. Provide start-up small and medium-sized businesses with more favorable start-up conditions</a:t>
            </a:r>
            <a:endParaRPr lang="en-US" dirty="0"/>
          </a:p>
        </p:txBody>
      </p:sp>
      <p:sp>
        <p:nvSpPr>
          <p:cNvPr id="4" name="Zástupný symbol čísla snímky 3"/>
          <p:cNvSpPr>
            <a:spLocks noGrp="1"/>
          </p:cNvSpPr>
          <p:nvPr>
            <p:ph type="sldNum" sz="quarter" idx="10"/>
          </p:nvPr>
        </p:nvSpPr>
        <p:spPr/>
        <p:txBody>
          <a:bodyPr/>
          <a:lstStyle/>
          <a:p>
            <a:fld id="{76A8FEF9-576D-46F6-8BAE-D67D98517C0C}" type="slidenum">
              <a:rPr lang="en-US" altLang="en-US" smtClean="0"/>
              <a:pPr/>
              <a:t>11</a:t>
            </a:fld>
            <a:endParaRPr lang="en-US" altLang="en-US"/>
          </a:p>
        </p:txBody>
      </p:sp>
    </p:spTree>
    <p:extLst>
      <p:ext uri="{BB962C8B-B14F-4D97-AF65-F5344CB8AC3E}">
        <p14:creationId xmlns:p14="http://schemas.microsoft.com/office/powerpoint/2010/main" val="330839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2875" y="2381250"/>
            <a:ext cx="3781425"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3600"/>
            </a:lvl1pPr>
          </a:lstStyle>
          <a:p>
            <a:pPr lvl="0"/>
            <a:r>
              <a:rPr lang="sk-SK" altLang="en-US" noProof="0" smtClean="0"/>
              <a:t>Upravte štýly predlohy textu</a:t>
            </a:r>
            <a:endParaRPr lang="en-US" altLang="en-US" noProof="0" smtClean="0"/>
          </a:p>
        </p:txBody>
      </p:sp>
      <p:sp>
        <p:nvSpPr>
          <p:cNvPr id="3075" name="Rectangle 3"/>
          <p:cNvSpPr>
            <a:spLocks noGrp="1" noChangeArrowheads="1"/>
          </p:cNvSpPr>
          <p:nvPr>
            <p:ph type="subTitle" idx="1"/>
          </p:nvPr>
        </p:nvSpPr>
        <p:spPr>
          <a:xfrm>
            <a:off x="142875" y="3343275"/>
            <a:ext cx="3781425" cy="48577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400">
                <a:solidFill>
                  <a:schemeClr val="bg1"/>
                </a:solidFill>
              </a:defRPr>
            </a:lvl1pPr>
          </a:lstStyle>
          <a:p>
            <a:pPr lvl="0"/>
            <a:r>
              <a:rPr lang="sk-SK" altLang="en-US" noProof="0" smtClean="0"/>
              <a:t>Upravte štýl predlohy podnadpisov</a:t>
            </a:r>
            <a:endParaRPr lang="en-US"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426996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276975" y="28575"/>
            <a:ext cx="2076450" cy="5686425"/>
          </a:xfrm>
        </p:spPr>
        <p:txBody>
          <a:bodyPr vert="eaVert"/>
          <a:lstStyle/>
          <a:p>
            <a:r>
              <a:rPr lang="sk-SK" smtClean="0"/>
              <a:t>Upravte štýly predlohy textu</a:t>
            </a:r>
            <a:endParaRPr lang="en-US"/>
          </a:p>
        </p:txBody>
      </p:sp>
      <p:sp>
        <p:nvSpPr>
          <p:cNvPr id="3" name="Zástupný symbol zvislého textu 2"/>
          <p:cNvSpPr>
            <a:spLocks noGrp="1"/>
          </p:cNvSpPr>
          <p:nvPr>
            <p:ph type="body" orient="vert" idx="1"/>
          </p:nvPr>
        </p:nvSpPr>
        <p:spPr>
          <a:xfrm>
            <a:off x="47625" y="28575"/>
            <a:ext cx="6076950" cy="56864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386026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324437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Tree>
    <p:extLst>
      <p:ext uri="{BB962C8B-B14F-4D97-AF65-F5344CB8AC3E}">
        <p14:creationId xmlns:p14="http://schemas.microsoft.com/office/powerpoint/2010/main" val="10996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obsahu 2"/>
          <p:cNvSpPr>
            <a:spLocks noGrp="1"/>
          </p:cNvSpPr>
          <p:nvPr>
            <p:ph sz="half" idx="1"/>
          </p:nvPr>
        </p:nvSpPr>
        <p:spPr>
          <a:xfrm>
            <a:off x="971550" y="14478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obsahu 3"/>
          <p:cNvSpPr>
            <a:spLocks noGrp="1"/>
          </p:cNvSpPr>
          <p:nvPr>
            <p:ph sz="half" idx="2"/>
          </p:nvPr>
        </p:nvSpPr>
        <p:spPr>
          <a:xfrm>
            <a:off x="4705350" y="14478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3302139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336888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Tree>
    <p:extLst>
      <p:ext uri="{BB962C8B-B14F-4D97-AF65-F5344CB8AC3E}">
        <p14:creationId xmlns:p14="http://schemas.microsoft.com/office/powerpoint/2010/main" val="335253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87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343999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212072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625" y="28575"/>
            <a:ext cx="8305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k-SK" altLang="en-US" smtClean="0"/>
              <a:t>Upravte štýly predlohy textu</a:t>
            </a:r>
            <a:endParaRPr lang="en-US" altLang="en-US" smtClean="0"/>
          </a:p>
        </p:txBody>
      </p:sp>
      <p:sp>
        <p:nvSpPr>
          <p:cNvPr id="1027" name="Rectangle 3"/>
          <p:cNvSpPr>
            <a:spLocks noGrp="1" noChangeArrowheads="1"/>
          </p:cNvSpPr>
          <p:nvPr>
            <p:ph type="body" idx="1"/>
          </p:nvPr>
        </p:nvSpPr>
        <p:spPr bwMode="auto">
          <a:xfrm>
            <a:off x="971550" y="14478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k-SK" altLang="en-US" smtClean="0"/>
              <a:t>Upravte štýl predlohy textu.</a:t>
            </a:r>
          </a:p>
          <a:p>
            <a:pPr lvl="1"/>
            <a:r>
              <a:rPr lang="sk-SK" altLang="en-US" smtClean="0"/>
              <a:t>Druhá úroveň</a:t>
            </a:r>
          </a:p>
          <a:p>
            <a:pPr lvl="2"/>
            <a:r>
              <a:rPr lang="sk-SK" altLang="en-US" smtClean="0"/>
              <a:t>Tretia úroveň</a:t>
            </a:r>
          </a:p>
          <a:p>
            <a:pPr lvl="3"/>
            <a:r>
              <a:rPr lang="sk-SK" altLang="en-US" smtClean="0"/>
              <a:t>Štvrtá úroveň</a:t>
            </a:r>
          </a:p>
          <a:p>
            <a:pPr lvl="4"/>
            <a:r>
              <a:rPr lang="sk-SK" altLang="en-US" smtClean="0"/>
              <a:t>Piata úroveň</a:t>
            </a:r>
            <a:endParaRPr lang="en-US"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08520" y="2924944"/>
            <a:ext cx="3781425" cy="704850"/>
          </a:xfrm>
        </p:spPr>
        <p:txBody>
          <a:bodyPr/>
          <a:lstStyle/>
          <a:p>
            <a:r>
              <a:rPr lang="sk-SK" sz="2800" b="1" dirty="0" smtClean="0"/>
              <a:t>POSSIBILITIES OF INVESTMENT SUPPORT IN SLOVAKIA</a:t>
            </a:r>
            <a:endParaRPr lang="en-US" alt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0648"/>
            <a:ext cx="8305800" cy="639763"/>
          </a:xfrm>
        </p:spPr>
        <p:txBody>
          <a:bodyPr/>
          <a:lstStyle/>
          <a:p>
            <a:r>
              <a:rPr lang="sk-SK" sz="3200" dirty="0" smtClean="0"/>
              <a:t>4) O</a:t>
            </a:r>
            <a:r>
              <a:rPr lang="en-US" sz="3200" dirty="0" err="1"/>
              <a:t>ther</a:t>
            </a:r>
            <a:r>
              <a:rPr lang="en-US" sz="3200" dirty="0"/>
              <a:t> sources of SME financing</a:t>
            </a:r>
            <a:r>
              <a:rPr lang="sk-SK" sz="3200" dirty="0"/>
              <a:t/>
            </a:r>
            <a:br>
              <a:rPr lang="sk-SK" sz="3200" dirty="0"/>
            </a:br>
            <a:endParaRPr lang="en-US" sz="3200" dirty="0"/>
          </a:p>
        </p:txBody>
      </p:sp>
      <p:sp>
        <p:nvSpPr>
          <p:cNvPr id="3" name="Zástupný symbol obsahu 2"/>
          <p:cNvSpPr>
            <a:spLocks noGrp="1"/>
          </p:cNvSpPr>
          <p:nvPr>
            <p:ph idx="1"/>
          </p:nvPr>
        </p:nvSpPr>
        <p:spPr>
          <a:xfrm>
            <a:off x="323528" y="908720"/>
            <a:ext cx="7315200" cy="4267200"/>
          </a:xfrm>
        </p:spPr>
        <p:txBody>
          <a:bodyPr/>
          <a:lstStyle/>
          <a:p>
            <a:pPr marL="514350" indent="-514350">
              <a:buFont typeface="+mj-lt"/>
              <a:buAutoNum type="alphaLcParenR"/>
            </a:pPr>
            <a:r>
              <a:rPr lang="sk-SK" dirty="0" err="1" smtClean="0"/>
              <a:t>Venture</a:t>
            </a:r>
            <a:r>
              <a:rPr lang="sk-SK" dirty="0" smtClean="0"/>
              <a:t> </a:t>
            </a:r>
            <a:r>
              <a:rPr lang="sk-SK" dirty="0" err="1" smtClean="0"/>
              <a:t>capital</a:t>
            </a:r>
            <a:endParaRPr lang="sk-SK" dirty="0" smtClean="0"/>
          </a:p>
          <a:p>
            <a:pPr marL="514350" indent="-514350">
              <a:buFont typeface="+mj-lt"/>
              <a:buAutoNum type="alphaLcParenR"/>
            </a:pPr>
            <a:r>
              <a:rPr lang="en-US" dirty="0"/>
              <a:t>Fund of the </a:t>
            </a:r>
            <a:r>
              <a:rPr lang="en-US" dirty="0" smtClean="0"/>
              <a:t>Fund</a:t>
            </a:r>
            <a:endParaRPr lang="sk-SK" dirty="0" smtClean="0"/>
          </a:p>
          <a:p>
            <a:pPr marL="514350" indent="-514350">
              <a:buFont typeface="+mj-lt"/>
              <a:buAutoNum type="alphaLcParenR"/>
            </a:pPr>
            <a:r>
              <a:rPr lang="en-US" dirty="0"/>
              <a:t>Slovak-American Business </a:t>
            </a:r>
            <a:r>
              <a:rPr lang="en-US" dirty="0" smtClean="0"/>
              <a:t>Fund</a:t>
            </a:r>
            <a:endParaRPr lang="sk-SK" dirty="0" smtClean="0"/>
          </a:p>
          <a:p>
            <a:pPr marL="514350" indent="-514350">
              <a:buFont typeface="+mj-lt"/>
              <a:buAutoNum type="alphaLcParenR"/>
            </a:pPr>
            <a:r>
              <a:rPr lang="en-US" dirty="0"/>
              <a:t>Business Angels</a:t>
            </a:r>
          </a:p>
        </p:txBody>
      </p:sp>
      <p:pic>
        <p:nvPicPr>
          <p:cNvPr id="4" name="Obrázo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573016"/>
            <a:ext cx="4536504" cy="2948728"/>
          </a:xfrm>
          <a:prstGeom prst="rect">
            <a:avLst/>
          </a:prstGeom>
        </p:spPr>
      </p:pic>
    </p:spTree>
    <p:extLst>
      <p:ext uri="{BB962C8B-B14F-4D97-AF65-F5344CB8AC3E}">
        <p14:creationId xmlns:p14="http://schemas.microsoft.com/office/powerpoint/2010/main" val="14113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B</a:t>
            </a:r>
            <a:r>
              <a:rPr lang="en-US" dirty="0" err="1" smtClean="0"/>
              <a:t>usiness</a:t>
            </a:r>
            <a:r>
              <a:rPr lang="en-US" dirty="0" smtClean="0"/>
              <a:t> </a:t>
            </a:r>
            <a:r>
              <a:rPr lang="en-US" dirty="0"/>
              <a:t>incubator</a:t>
            </a:r>
          </a:p>
        </p:txBody>
      </p:sp>
      <p:sp>
        <p:nvSpPr>
          <p:cNvPr id="3" name="Zástupný symbol obsahu 2"/>
          <p:cNvSpPr>
            <a:spLocks noGrp="1"/>
          </p:cNvSpPr>
          <p:nvPr>
            <p:ph idx="1"/>
          </p:nvPr>
        </p:nvSpPr>
        <p:spPr>
          <a:xfrm>
            <a:off x="395536" y="980728"/>
            <a:ext cx="7315200" cy="4267200"/>
          </a:xfrm>
        </p:spPr>
        <p:txBody>
          <a:bodyPr/>
          <a:lstStyle/>
          <a:p>
            <a:pPr marL="0" indent="0">
              <a:buNone/>
            </a:pPr>
            <a:r>
              <a:rPr lang="en-US" sz="1400" dirty="0"/>
              <a:t>A business incubator is either a private business company or an institution established by a county or city that helps new startup companies (startups) </a:t>
            </a:r>
            <a:r>
              <a:rPr lang="en-US" sz="1400" dirty="0" smtClean="0"/>
              <a:t>at </a:t>
            </a:r>
            <a:r>
              <a:rPr lang="en-US" sz="1400" dirty="0"/>
              <a:t>the start of their business.</a:t>
            </a:r>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060848"/>
            <a:ext cx="6733989" cy="3594348"/>
          </a:xfrm>
          <a:prstGeom prst="rect">
            <a:avLst/>
          </a:prstGeom>
        </p:spPr>
      </p:pic>
      <p:sp>
        <p:nvSpPr>
          <p:cNvPr id="5" name="BlokTextu 4"/>
          <p:cNvSpPr txBox="1"/>
          <p:nvPr/>
        </p:nvSpPr>
        <p:spPr>
          <a:xfrm>
            <a:off x="395537" y="5877092"/>
            <a:ext cx="6468438" cy="461665"/>
          </a:xfrm>
          <a:prstGeom prst="rect">
            <a:avLst/>
          </a:prstGeom>
          <a:noFill/>
        </p:spPr>
        <p:txBody>
          <a:bodyPr wrap="none" rtlCol="0">
            <a:spAutoFit/>
          </a:bodyPr>
          <a:lstStyle/>
          <a:p>
            <a:r>
              <a:rPr lang="sk-SK" dirty="0" err="1" smtClean="0"/>
              <a:t>Map</a:t>
            </a:r>
            <a:r>
              <a:rPr lang="sk-SK" dirty="0" smtClean="0"/>
              <a:t> </a:t>
            </a:r>
            <a:r>
              <a:rPr lang="sk-SK" dirty="0" err="1" smtClean="0"/>
              <a:t>of</a:t>
            </a:r>
            <a:r>
              <a:rPr lang="sk-SK" dirty="0" smtClean="0"/>
              <a:t> </a:t>
            </a:r>
            <a:r>
              <a:rPr lang="sk-SK" dirty="0" err="1" smtClean="0"/>
              <a:t>Business</a:t>
            </a:r>
            <a:r>
              <a:rPr lang="sk-SK" dirty="0" smtClean="0"/>
              <a:t> </a:t>
            </a:r>
            <a:r>
              <a:rPr lang="sk-SK" dirty="0" err="1" smtClean="0"/>
              <a:t>incubators</a:t>
            </a:r>
            <a:r>
              <a:rPr lang="sk-SK" dirty="0" smtClean="0"/>
              <a:t> in Slovak </a:t>
            </a:r>
            <a:r>
              <a:rPr lang="sk-SK" dirty="0" err="1" smtClean="0"/>
              <a:t>republic</a:t>
            </a:r>
            <a:endParaRPr lang="en-US" dirty="0"/>
          </a:p>
        </p:txBody>
      </p:sp>
    </p:spTree>
    <p:extLst>
      <p:ext uri="{BB962C8B-B14F-4D97-AF65-F5344CB8AC3E}">
        <p14:creationId xmlns:p14="http://schemas.microsoft.com/office/powerpoint/2010/main" val="270248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200" dirty="0"/>
              <a:t>The "</a:t>
            </a:r>
            <a:r>
              <a:rPr lang="en-US" sz="3200" dirty="0" smtClean="0"/>
              <a:t>research-</a:t>
            </a:r>
            <a:r>
              <a:rPr lang="en-US" sz="3200" dirty="0" err="1" smtClean="0"/>
              <a:t>basedspin</a:t>
            </a:r>
            <a:r>
              <a:rPr lang="en-US" sz="3200" dirty="0" smtClean="0"/>
              <a:t>-off„</a:t>
            </a:r>
            <a:r>
              <a:rPr lang="sk-SK" sz="3200" dirty="0" smtClean="0"/>
              <a:t> </a:t>
            </a:r>
            <a:r>
              <a:rPr lang="sk-SK" sz="3200" dirty="0" err="1" smtClean="0"/>
              <a:t>method</a:t>
            </a:r>
            <a:endParaRPr lang="en-US" sz="3200" dirty="0"/>
          </a:p>
        </p:txBody>
      </p:sp>
      <p:sp>
        <p:nvSpPr>
          <p:cNvPr id="3" name="Zástupný symbol obsahu 2"/>
          <p:cNvSpPr>
            <a:spLocks noGrp="1"/>
          </p:cNvSpPr>
          <p:nvPr>
            <p:ph idx="1"/>
          </p:nvPr>
        </p:nvSpPr>
        <p:spPr>
          <a:xfrm>
            <a:off x="467544" y="1052736"/>
            <a:ext cx="7315200" cy="4267200"/>
          </a:xfrm>
        </p:spPr>
        <p:txBody>
          <a:bodyPr/>
          <a:lstStyle/>
          <a:p>
            <a:pPr marL="0" indent="0">
              <a:buNone/>
            </a:pPr>
            <a:r>
              <a:rPr lang="en-US" sz="1400" dirty="0"/>
              <a:t>Building an incubator network is a major investment factor for start-ups but also has a significant impact on employment in </a:t>
            </a:r>
            <a:r>
              <a:rPr lang="en-US" sz="1400" dirty="0" smtClean="0"/>
              <a:t>regions</a:t>
            </a:r>
            <a:r>
              <a:rPr lang="sk-SK" sz="1400" dirty="0" smtClean="0"/>
              <a:t>.</a:t>
            </a:r>
          </a:p>
          <a:p>
            <a:pPr marL="0" indent="0">
              <a:buNone/>
            </a:pPr>
            <a:endParaRPr lang="sk-SK" sz="1400" u="sng" dirty="0" smtClean="0"/>
          </a:p>
          <a:p>
            <a:pPr marL="0" indent="0">
              <a:buNone/>
            </a:pPr>
            <a:r>
              <a:rPr lang="en-US" sz="1400" u="sng" dirty="0" smtClean="0"/>
              <a:t>The </a:t>
            </a:r>
            <a:r>
              <a:rPr lang="en-US" sz="1400" u="sng" dirty="0"/>
              <a:t>"research-</a:t>
            </a:r>
            <a:r>
              <a:rPr lang="en-US" sz="1400" u="sng" dirty="0" err="1"/>
              <a:t>basedspin</a:t>
            </a:r>
            <a:r>
              <a:rPr lang="en-US" sz="1400" u="sng" dirty="0"/>
              <a:t>-off" method</a:t>
            </a:r>
            <a:r>
              <a:rPr lang="en-US" sz="1400" dirty="0"/>
              <a:t> is based on:</a:t>
            </a:r>
            <a:br>
              <a:rPr lang="en-US" sz="1400" dirty="0"/>
            </a:br>
            <a:r>
              <a:rPr lang="en-US" sz="1400" dirty="0"/>
              <a:t>• expert selection of the </a:t>
            </a:r>
            <a:r>
              <a:rPr lang="en-US" sz="1400" dirty="0" smtClean="0"/>
              <a:t>project</a:t>
            </a:r>
            <a:r>
              <a:rPr lang="sk-SK" sz="1400" dirty="0" smtClean="0"/>
              <a:t>,</a:t>
            </a:r>
            <a:r>
              <a:rPr lang="en-US" sz="1400" dirty="0"/>
              <a:t/>
            </a:r>
            <a:br>
              <a:rPr lang="en-US" sz="1400" dirty="0"/>
            </a:br>
            <a:r>
              <a:rPr lang="en-US" sz="1400" dirty="0"/>
              <a:t>• providing cost-effective spaces for project </a:t>
            </a:r>
            <a:r>
              <a:rPr lang="en-US" sz="1400" dirty="0" smtClean="0"/>
              <a:t>implementation</a:t>
            </a:r>
            <a:r>
              <a:rPr lang="sk-SK" sz="1400" dirty="0" smtClean="0"/>
              <a:t>,</a:t>
            </a:r>
            <a:r>
              <a:rPr lang="en-US" sz="1400" dirty="0"/>
              <a:t/>
            </a:r>
            <a:br>
              <a:rPr lang="en-US" sz="1400" dirty="0"/>
            </a:br>
            <a:r>
              <a:rPr lang="en-US" sz="1400" dirty="0"/>
              <a:t>• </a:t>
            </a:r>
            <a:r>
              <a:rPr lang="sk-SK" sz="1400" dirty="0" smtClean="0"/>
              <a:t>p</a:t>
            </a:r>
            <a:r>
              <a:rPr lang="en-US" sz="1400" dirty="0" err="1" smtClean="0"/>
              <a:t>rovision</a:t>
            </a:r>
            <a:r>
              <a:rPr lang="en-US" sz="1400" dirty="0" smtClean="0"/>
              <a:t> </a:t>
            </a:r>
            <a:r>
              <a:rPr lang="en-US" sz="1400" dirty="0"/>
              <a:t>of administrative </a:t>
            </a:r>
            <a:r>
              <a:rPr lang="en-US" sz="1400" dirty="0" smtClean="0"/>
              <a:t>services</a:t>
            </a:r>
            <a:r>
              <a:rPr lang="sk-SK" sz="1400" dirty="0" smtClean="0"/>
              <a:t>,</a:t>
            </a:r>
            <a:r>
              <a:rPr lang="en-US" sz="1400" dirty="0"/>
              <a:t/>
            </a:r>
            <a:br>
              <a:rPr lang="en-US" sz="1400" dirty="0"/>
            </a:br>
            <a:r>
              <a:rPr lang="en-US" sz="1400" dirty="0"/>
              <a:t>• mentoring and expert </a:t>
            </a:r>
            <a:r>
              <a:rPr lang="en-US" sz="1400" dirty="0" smtClean="0"/>
              <a:t>counseling</a:t>
            </a:r>
            <a:r>
              <a:rPr lang="sk-SK" sz="1400" dirty="0" smtClean="0"/>
              <a:t>,</a:t>
            </a:r>
            <a:r>
              <a:rPr lang="en-US" sz="1400" dirty="0"/>
              <a:t/>
            </a:r>
            <a:br>
              <a:rPr lang="en-US" sz="1400" dirty="0"/>
            </a:br>
            <a:r>
              <a:rPr lang="en-US" sz="1400" dirty="0"/>
              <a:t>• providing start-up capital for start-up </a:t>
            </a:r>
            <a:r>
              <a:rPr lang="en-US" sz="1400" dirty="0" smtClean="0"/>
              <a:t>entrepreneurs</a:t>
            </a:r>
            <a:r>
              <a:rPr lang="sk-SK" sz="1400" dirty="0" smtClean="0"/>
              <a:t>.</a:t>
            </a:r>
            <a:endParaRPr lang="en-US" sz="1400"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351209"/>
            <a:ext cx="3312368" cy="3089819"/>
          </a:xfrm>
          <a:prstGeom prst="rect">
            <a:avLst/>
          </a:prstGeom>
        </p:spPr>
      </p:pic>
    </p:spTree>
    <p:extLst>
      <p:ext uri="{BB962C8B-B14F-4D97-AF65-F5344CB8AC3E}">
        <p14:creationId xmlns:p14="http://schemas.microsoft.com/office/powerpoint/2010/main" val="366241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obsahu 2"/>
          <p:cNvSpPr>
            <a:spLocks noGrp="1"/>
          </p:cNvSpPr>
          <p:nvPr>
            <p:ph idx="1"/>
          </p:nvPr>
        </p:nvSpPr>
        <p:spPr>
          <a:xfrm>
            <a:off x="827584" y="2924944"/>
            <a:ext cx="7315200" cy="973088"/>
          </a:xfrm>
        </p:spPr>
        <p:txBody>
          <a:bodyPr/>
          <a:lstStyle/>
          <a:p>
            <a:pPr marL="0" indent="0">
              <a:buNone/>
            </a:pPr>
            <a:r>
              <a:rPr lang="en-US" sz="4400" dirty="0"/>
              <a:t>Thanks for paying attention</a:t>
            </a:r>
            <a:endParaRPr lang="en-US" sz="4400" b="1" dirty="0"/>
          </a:p>
        </p:txBody>
      </p:sp>
    </p:spTree>
    <p:extLst>
      <p:ext uri="{BB962C8B-B14F-4D97-AF65-F5344CB8AC3E}">
        <p14:creationId xmlns:p14="http://schemas.microsoft.com/office/powerpoint/2010/main" val="268296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body" idx="1"/>
          </p:nvPr>
        </p:nvSpPr>
        <p:spPr>
          <a:xfrm>
            <a:off x="899592" y="908720"/>
            <a:ext cx="7315200" cy="973088"/>
          </a:xfrm>
        </p:spPr>
        <p:txBody>
          <a:bodyPr/>
          <a:lstStyle/>
          <a:p>
            <a:pPr>
              <a:lnSpc>
                <a:spcPct val="80000"/>
              </a:lnSpc>
            </a:pPr>
            <a:r>
              <a:rPr lang="en-US" sz="1400" dirty="0" smtClean="0"/>
              <a:t>If you think of Slovakia as a country in which to start a business, it must be admitted that for the year 201</a:t>
            </a:r>
            <a:r>
              <a:rPr lang="sk-SK" sz="1400" dirty="0" smtClean="0"/>
              <a:t>8</a:t>
            </a:r>
            <a:r>
              <a:rPr lang="en-US" sz="1400" dirty="0" smtClean="0"/>
              <a:t> there are at least 3</a:t>
            </a:r>
            <a:r>
              <a:rPr lang="sk-SK" sz="1400" dirty="0" smtClean="0"/>
              <a:t>9</a:t>
            </a:r>
            <a:r>
              <a:rPr lang="en-US" sz="1400" dirty="0" smtClean="0"/>
              <a:t> countries in the world where you may seem to have started easier.</a:t>
            </a:r>
            <a:r>
              <a:rPr lang="sk-SK" sz="1400" dirty="0" smtClean="0"/>
              <a:t> T</a:t>
            </a:r>
            <a:r>
              <a:rPr lang="en-US" sz="1400" dirty="0" smtClean="0"/>
              <a:t>he World Bank </a:t>
            </a:r>
            <a:r>
              <a:rPr lang="sk-SK" sz="1400" dirty="0" err="1" smtClean="0"/>
              <a:t>makes</a:t>
            </a:r>
            <a:r>
              <a:rPr lang="sk-SK" sz="1400" dirty="0" smtClean="0"/>
              <a:t> „</a:t>
            </a:r>
            <a:r>
              <a:rPr lang="sk-SK" sz="1400" dirty="0" err="1" smtClean="0"/>
              <a:t>Doing</a:t>
            </a:r>
            <a:r>
              <a:rPr lang="sk-SK" sz="1400" dirty="0" smtClean="0"/>
              <a:t> </a:t>
            </a:r>
            <a:r>
              <a:rPr lang="sk-SK" sz="1400" dirty="0" err="1" smtClean="0"/>
              <a:t>business</a:t>
            </a:r>
            <a:r>
              <a:rPr lang="sk-SK" sz="1400" dirty="0" smtClean="0"/>
              <a:t>“ </a:t>
            </a:r>
            <a:r>
              <a:rPr lang="sk-SK" sz="1400" dirty="0" err="1" smtClean="0"/>
              <a:t>ranking</a:t>
            </a:r>
            <a:r>
              <a:rPr lang="sk-SK" sz="1400" dirty="0" smtClean="0"/>
              <a:t> </a:t>
            </a:r>
            <a:r>
              <a:rPr lang="en-US" sz="1400" dirty="0" smtClean="0"/>
              <a:t>each year. It compares 11 areas important for doing business in 1</a:t>
            </a:r>
            <a:r>
              <a:rPr lang="sk-SK" sz="1400" dirty="0" smtClean="0"/>
              <a:t>90</a:t>
            </a:r>
            <a:r>
              <a:rPr lang="en-US" sz="1400" dirty="0" smtClean="0"/>
              <a:t> countries. On the other hand, Slovakia compares better than Belgium, </a:t>
            </a:r>
            <a:r>
              <a:rPr lang="sk-SK" sz="1400" dirty="0" err="1" smtClean="0"/>
              <a:t>Hungary</a:t>
            </a:r>
            <a:r>
              <a:rPr lang="sk-SK" sz="1400" dirty="0" smtClean="0"/>
              <a:t> or</a:t>
            </a:r>
            <a:r>
              <a:rPr lang="en-US" sz="1400" dirty="0" smtClean="0"/>
              <a:t> Italy.</a:t>
            </a:r>
            <a:endParaRPr lang="sk-SK" sz="1400" dirty="0" smtClean="0"/>
          </a:p>
          <a:p>
            <a:pPr>
              <a:lnSpc>
                <a:spcPct val="80000"/>
              </a:lnSpc>
            </a:pPr>
            <a:endParaRPr lang="en-US" altLang="en-US" sz="1800" dirty="0"/>
          </a:p>
        </p:txBody>
      </p:sp>
      <p:sp>
        <p:nvSpPr>
          <p:cNvPr id="17415" name="Rectangle 7"/>
          <p:cNvSpPr>
            <a:spLocks noGrp="1" noChangeArrowheads="1"/>
          </p:cNvSpPr>
          <p:nvPr>
            <p:ph type="title"/>
          </p:nvPr>
        </p:nvSpPr>
        <p:spPr>
          <a:xfrm>
            <a:off x="107504" y="35471"/>
            <a:ext cx="8305800" cy="639763"/>
          </a:xfrm>
        </p:spPr>
        <p:txBody>
          <a:bodyPr/>
          <a:lstStyle/>
          <a:p>
            <a:r>
              <a:rPr lang="sk-SK" sz="3200" dirty="0" smtClean="0"/>
              <a:t>T</a:t>
            </a:r>
            <a:r>
              <a:rPr lang="en-US" sz="3200" dirty="0" smtClean="0"/>
              <a:t>he current state of business in Slovakia</a:t>
            </a:r>
            <a:endParaRPr lang="ru-RU" altLang="en-US" sz="3200" dirty="0"/>
          </a:p>
        </p:txBody>
      </p:sp>
      <p:graphicFrame>
        <p:nvGraphicFramePr>
          <p:cNvPr id="6" name="Tabuľka 5"/>
          <p:cNvGraphicFramePr>
            <a:graphicFrameLocks noGrp="1"/>
          </p:cNvGraphicFramePr>
          <p:nvPr>
            <p:extLst>
              <p:ext uri="{D42A27DB-BD31-4B8C-83A1-F6EECF244321}">
                <p14:modId xmlns:p14="http://schemas.microsoft.com/office/powerpoint/2010/main" val="1412818629"/>
              </p:ext>
            </p:extLst>
          </p:nvPr>
        </p:nvGraphicFramePr>
        <p:xfrm>
          <a:off x="539552" y="1916833"/>
          <a:ext cx="8208911" cy="2592288"/>
        </p:xfrm>
        <a:graphic>
          <a:graphicData uri="http://schemas.openxmlformats.org/drawingml/2006/table">
            <a:tbl>
              <a:tblPr>
                <a:tableStyleId>{5C22544A-7EE6-4342-B048-85BDC9FD1C3A}</a:tableStyleId>
              </a:tblPr>
              <a:tblGrid>
                <a:gridCol w="714093"/>
                <a:gridCol w="379165"/>
                <a:gridCol w="575066"/>
                <a:gridCol w="827843"/>
                <a:gridCol w="714093"/>
                <a:gridCol w="714093"/>
                <a:gridCol w="714093"/>
                <a:gridCol w="714093"/>
                <a:gridCol w="714093"/>
                <a:gridCol w="714093"/>
                <a:gridCol w="714093"/>
                <a:gridCol w="714093"/>
              </a:tblGrid>
              <a:tr h="465781">
                <a:tc>
                  <a:txBody>
                    <a:bodyPr/>
                    <a:lstStyle/>
                    <a:p>
                      <a:pPr algn="ctr" fontAlgn="ctr"/>
                      <a:r>
                        <a:rPr lang="en-US" sz="1000" u="none" strike="noStrike" dirty="0">
                          <a:effectLst/>
                        </a:rPr>
                        <a:t>Economy</a:t>
                      </a:r>
                      <a:endParaRPr lang="en-US" sz="1000" b="0" i="0" u="none" strike="noStrike" dirty="0">
                        <a:solidFill>
                          <a:srgbClr val="FFFFFF"/>
                        </a:solidFill>
                        <a:effectLst/>
                        <a:latin typeface="Calibri"/>
                      </a:endParaRPr>
                    </a:p>
                  </a:txBody>
                  <a:tcPr marL="4224" marR="4224" marT="4224" marB="0" anchor="ctr"/>
                </a:tc>
                <a:tc>
                  <a:txBody>
                    <a:bodyPr/>
                    <a:lstStyle/>
                    <a:p>
                      <a:pPr algn="ctr" fontAlgn="ctr"/>
                      <a:r>
                        <a:rPr lang="en-US" sz="1000" u="none" strike="noStrike" dirty="0" smtClean="0">
                          <a:effectLst/>
                        </a:rPr>
                        <a:t>Global</a:t>
                      </a:r>
                      <a:r>
                        <a:rPr lang="sk-SK" sz="1000" u="none" strike="noStrike" dirty="0" smtClean="0">
                          <a:effectLst/>
                        </a:rPr>
                        <a:t> </a:t>
                      </a:r>
                      <a:r>
                        <a:rPr lang="en-US" sz="1000" u="none" strike="noStrike" dirty="0" smtClean="0">
                          <a:effectLst/>
                        </a:rPr>
                        <a:t>Rank</a:t>
                      </a:r>
                      <a:endParaRPr lang="en-US" sz="1000" b="0" i="0" u="none" strike="noStrike" dirty="0">
                        <a:solidFill>
                          <a:srgbClr val="FFFFFF"/>
                        </a:solidFill>
                        <a:effectLst/>
                        <a:latin typeface="Calibri"/>
                      </a:endParaRPr>
                    </a:p>
                  </a:txBody>
                  <a:tcPr marL="4224" marR="4224" marT="4224" marB="0" anchor="ctr"/>
                </a:tc>
                <a:tc>
                  <a:txBody>
                    <a:bodyPr/>
                    <a:lstStyle/>
                    <a:p>
                      <a:pPr algn="ctr" fontAlgn="ctr"/>
                      <a:r>
                        <a:rPr lang="en-US" sz="1000" u="none" strike="noStrike" dirty="0">
                          <a:effectLst/>
                        </a:rPr>
                        <a:t>Starting a Business</a:t>
                      </a:r>
                      <a:endParaRPr lang="en-US" sz="1000" b="0" i="0" u="none" strike="noStrike" dirty="0">
                        <a:solidFill>
                          <a:srgbClr val="FFFFFF"/>
                        </a:solidFill>
                        <a:effectLst/>
                        <a:latin typeface="Calibri"/>
                      </a:endParaRPr>
                    </a:p>
                  </a:txBody>
                  <a:tcPr marL="4224" marR="4224" marT="4224" marB="0" anchor="ctr"/>
                </a:tc>
                <a:tc>
                  <a:txBody>
                    <a:bodyPr/>
                    <a:lstStyle/>
                    <a:p>
                      <a:pPr algn="ctr" fontAlgn="ctr"/>
                      <a:r>
                        <a:rPr lang="en-US" sz="1000" u="none" strike="noStrike" dirty="0">
                          <a:effectLst/>
                        </a:rPr>
                        <a:t>Dealing with Construction Permits</a:t>
                      </a:r>
                      <a:endParaRPr lang="en-US" sz="1000" b="0" i="0" u="none" strike="noStrike" dirty="0">
                        <a:solidFill>
                          <a:srgbClr val="FFFFFF"/>
                        </a:solidFill>
                        <a:effectLst/>
                        <a:latin typeface="Calibri"/>
                      </a:endParaRPr>
                    </a:p>
                  </a:txBody>
                  <a:tcPr marL="4224" marR="4224" marT="4224" marB="0" anchor="ctr"/>
                </a:tc>
                <a:tc>
                  <a:txBody>
                    <a:bodyPr/>
                    <a:lstStyle/>
                    <a:p>
                      <a:pPr algn="ctr" fontAlgn="ctr"/>
                      <a:r>
                        <a:rPr lang="en-US" sz="1000" u="none" strike="noStrike" dirty="0">
                          <a:effectLst/>
                        </a:rPr>
                        <a:t>Getting Electricity</a:t>
                      </a:r>
                      <a:endParaRPr lang="en-US" sz="1000" b="0" i="0" u="none" strike="noStrike" dirty="0">
                        <a:solidFill>
                          <a:srgbClr val="FFFFFF"/>
                        </a:solidFill>
                        <a:effectLst/>
                        <a:latin typeface="Calibri"/>
                      </a:endParaRPr>
                    </a:p>
                  </a:txBody>
                  <a:tcPr marL="4224" marR="4224" marT="4224" marB="0" anchor="ctr"/>
                </a:tc>
                <a:tc>
                  <a:txBody>
                    <a:bodyPr/>
                    <a:lstStyle/>
                    <a:p>
                      <a:pPr algn="ctr" fontAlgn="ctr"/>
                      <a:r>
                        <a:rPr lang="en-US" sz="1000" u="none" strike="noStrike" dirty="0">
                          <a:effectLst/>
                        </a:rPr>
                        <a:t>Registering Property</a:t>
                      </a:r>
                      <a:endParaRPr lang="en-US" sz="1000" b="0" i="0" u="none" strike="noStrike" dirty="0">
                        <a:solidFill>
                          <a:srgbClr val="FFFFFF"/>
                        </a:solidFill>
                        <a:effectLst/>
                        <a:latin typeface="Calibri"/>
                      </a:endParaRPr>
                    </a:p>
                  </a:txBody>
                  <a:tcPr marL="4224" marR="4224" marT="4224" marB="0" anchor="ctr"/>
                </a:tc>
                <a:tc>
                  <a:txBody>
                    <a:bodyPr/>
                    <a:lstStyle/>
                    <a:p>
                      <a:pPr algn="ctr" fontAlgn="ctr"/>
                      <a:r>
                        <a:rPr lang="en-US" sz="1000" u="none" strike="noStrike" dirty="0">
                          <a:effectLst/>
                        </a:rPr>
                        <a:t>Getting Credit</a:t>
                      </a:r>
                      <a:endParaRPr lang="en-US" sz="1000" b="0" i="0" u="none" strike="noStrike" dirty="0">
                        <a:solidFill>
                          <a:srgbClr val="FFFFFF"/>
                        </a:solidFill>
                        <a:effectLst/>
                        <a:latin typeface="Calibri"/>
                      </a:endParaRPr>
                    </a:p>
                  </a:txBody>
                  <a:tcPr marL="4224" marR="4224" marT="4224" marB="0" anchor="ctr"/>
                </a:tc>
                <a:tc>
                  <a:txBody>
                    <a:bodyPr/>
                    <a:lstStyle/>
                    <a:p>
                      <a:pPr algn="ctr" fontAlgn="ctr"/>
                      <a:r>
                        <a:rPr lang="en-US" sz="1000" u="none" strike="noStrike" dirty="0">
                          <a:effectLst/>
                        </a:rPr>
                        <a:t>Protecting Minority Investors</a:t>
                      </a:r>
                      <a:endParaRPr lang="en-US" sz="1000" b="0" i="0" u="none" strike="noStrike" dirty="0">
                        <a:solidFill>
                          <a:srgbClr val="FFFFFF"/>
                        </a:solidFill>
                        <a:effectLst/>
                        <a:latin typeface="Calibri"/>
                      </a:endParaRPr>
                    </a:p>
                  </a:txBody>
                  <a:tcPr marL="4224" marR="4224" marT="4224" marB="0" anchor="ctr"/>
                </a:tc>
                <a:tc>
                  <a:txBody>
                    <a:bodyPr/>
                    <a:lstStyle/>
                    <a:p>
                      <a:pPr algn="ctr" fontAlgn="ctr"/>
                      <a:r>
                        <a:rPr lang="en-US" sz="1000" u="none" strike="noStrike" dirty="0">
                          <a:effectLst/>
                        </a:rPr>
                        <a:t>Paying Taxes</a:t>
                      </a:r>
                      <a:endParaRPr lang="en-US" sz="1000" b="0" i="0" u="none" strike="noStrike" dirty="0">
                        <a:solidFill>
                          <a:srgbClr val="FFFFFF"/>
                        </a:solidFill>
                        <a:effectLst/>
                        <a:latin typeface="Calibri"/>
                      </a:endParaRPr>
                    </a:p>
                  </a:txBody>
                  <a:tcPr marL="4224" marR="4224" marT="4224" marB="0" anchor="ctr"/>
                </a:tc>
                <a:tc>
                  <a:txBody>
                    <a:bodyPr/>
                    <a:lstStyle/>
                    <a:p>
                      <a:pPr algn="ctr" fontAlgn="ctr"/>
                      <a:r>
                        <a:rPr lang="en-US" sz="1000" u="none" strike="noStrike" dirty="0">
                          <a:effectLst/>
                        </a:rPr>
                        <a:t>Trading across Borders</a:t>
                      </a:r>
                      <a:endParaRPr lang="en-US" sz="1000" b="0" i="0" u="none" strike="noStrike" dirty="0">
                        <a:solidFill>
                          <a:srgbClr val="FFFFFF"/>
                        </a:solidFill>
                        <a:effectLst/>
                        <a:latin typeface="Calibri"/>
                      </a:endParaRPr>
                    </a:p>
                  </a:txBody>
                  <a:tcPr marL="4224" marR="4224" marT="4224" marB="0" anchor="ctr"/>
                </a:tc>
                <a:tc>
                  <a:txBody>
                    <a:bodyPr/>
                    <a:lstStyle/>
                    <a:p>
                      <a:pPr algn="ctr" fontAlgn="ctr"/>
                      <a:r>
                        <a:rPr lang="en-US" sz="1000" u="none" strike="noStrike" dirty="0">
                          <a:effectLst/>
                        </a:rPr>
                        <a:t>Enforcing Contracts</a:t>
                      </a:r>
                      <a:endParaRPr lang="en-US" sz="1000" b="0" i="0" u="none" strike="noStrike" dirty="0">
                        <a:solidFill>
                          <a:srgbClr val="FFFFFF"/>
                        </a:solidFill>
                        <a:effectLst/>
                        <a:latin typeface="Calibri"/>
                      </a:endParaRPr>
                    </a:p>
                  </a:txBody>
                  <a:tcPr marL="4224" marR="4224" marT="4224" marB="0" anchor="ctr"/>
                </a:tc>
                <a:tc>
                  <a:txBody>
                    <a:bodyPr/>
                    <a:lstStyle/>
                    <a:p>
                      <a:pPr algn="ctr" fontAlgn="ctr"/>
                      <a:r>
                        <a:rPr lang="en-US" sz="1000" u="none" strike="noStrike" dirty="0">
                          <a:effectLst/>
                        </a:rPr>
                        <a:t>Resolving Insolvency</a:t>
                      </a:r>
                      <a:endParaRPr lang="en-US" sz="1000" b="0" i="0" u="none" strike="noStrike" dirty="0">
                        <a:solidFill>
                          <a:srgbClr val="FFFFFF"/>
                        </a:solidFill>
                        <a:effectLst/>
                        <a:latin typeface="Calibri"/>
                      </a:endParaRPr>
                    </a:p>
                  </a:txBody>
                  <a:tcPr marL="4224" marR="4224" marT="4224" marB="0" anchor="ctr"/>
                </a:tc>
              </a:tr>
              <a:tr h="311942">
                <a:tc>
                  <a:txBody>
                    <a:bodyPr/>
                    <a:lstStyle/>
                    <a:p>
                      <a:pPr algn="l" fontAlgn="b"/>
                      <a:r>
                        <a:rPr lang="en-US" sz="1000" u="none" strike="noStrike" dirty="0">
                          <a:effectLst/>
                        </a:rPr>
                        <a:t>New Zealand</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b="1" u="none" strike="noStrike" dirty="0">
                          <a:effectLst/>
                        </a:rPr>
                        <a:t>1</a:t>
                      </a:r>
                      <a:endParaRPr lang="en-US" sz="1000" b="1"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37</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56</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32</a:t>
                      </a:r>
                      <a:endParaRPr lang="en-US" sz="1000" b="0" i="0" u="none" strike="noStrike">
                        <a:solidFill>
                          <a:srgbClr val="000000"/>
                        </a:solidFill>
                        <a:effectLst/>
                        <a:latin typeface="Calibri"/>
                      </a:endParaRPr>
                    </a:p>
                  </a:txBody>
                  <a:tcPr marL="4224" marR="4224" marT="4224" marB="0" anchor="b"/>
                </a:tc>
              </a:tr>
              <a:tr h="203390">
                <a:tc>
                  <a:txBody>
                    <a:bodyPr/>
                    <a:lstStyle/>
                    <a:p>
                      <a:pPr algn="l" fontAlgn="b"/>
                      <a:r>
                        <a:rPr lang="en-US" sz="1000" u="none" strike="noStrike" dirty="0">
                          <a:effectLst/>
                        </a:rPr>
                        <a:t>Singapore</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b="1" u="none" strike="noStrike" dirty="0">
                          <a:effectLst/>
                        </a:rPr>
                        <a:t>2</a:t>
                      </a:r>
                      <a:endParaRPr lang="en-US" sz="1000" b="1"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6</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16</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4</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7</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42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27</a:t>
                      </a:r>
                      <a:endParaRPr lang="en-US" sz="1000" b="0" i="0" u="none" strike="noStrike">
                        <a:solidFill>
                          <a:srgbClr val="000000"/>
                        </a:solidFill>
                        <a:effectLst/>
                        <a:latin typeface="Calibri"/>
                      </a:endParaRPr>
                    </a:p>
                  </a:txBody>
                  <a:tcPr marL="4224" marR="4224" marT="4224" marB="0" anchor="b"/>
                </a:tc>
              </a:tr>
              <a:tr h="203390">
                <a:tc>
                  <a:txBody>
                    <a:bodyPr/>
                    <a:lstStyle/>
                    <a:p>
                      <a:pPr algn="l" fontAlgn="b"/>
                      <a:r>
                        <a:rPr lang="en-US" sz="1000" u="none" strike="noStrike">
                          <a:effectLst/>
                        </a:rPr>
                        <a:t>Denmark</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b="1" u="none" strike="noStrike" dirty="0">
                          <a:effectLst/>
                        </a:rPr>
                        <a:t>3</a:t>
                      </a:r>
                      <a:endParaRPr lang="en-US" sz="1000" b="1"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34</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16</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42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33</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8</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7</a:t>
                      </a:r>
                      <a:endParaRPr lang="en-US" sz="1000" b="0" i="0" u="none" strike="noStrike">
                        <a:solidFill>
                          <a:srgbClr val="000000"/>
                        </a:solidFill>
                        <a:effectLst/>
                        <a:latin typeface="Calibri"/>
                      </a:endParaRPr>
                    </a:p>
                  </a:txBody>
                  <a:tcPr marL="4224" marR="4224" marT="4224" marB="0" anchor="b"/>
                </a:tc>
              </a:tr>
              <a:tr h="203390">
                <a:tc>
                  <a:txBody>
                    <a:bodyPr/>
                    <a:lstStyle/>
                    <a:p>
                      <a:pPr algn="l" fontAlgn="b"/>
                      <a:r>
                        <a:rPr lang="en-US" sz="1000" u="none" strike="noStrike">
                          <a:effectLst/>
                        </a:rPr>
                        <a:t>Korea, Rep.</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b="1" u="none" strike="noStrike" dirty="0">
                          <a:effectLst/>
                        </a:rPr>
                        <a:t>4</a:t>
                      </a:r>
                      <a:endParaRPr lang="en-US" sz="1000" b="1"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28</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55</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20</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24</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33</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5</a:t>
                      </a:r>
                      <a:endParaRPr lang="en-US" sz="1000" b="0" i="0" u="none" strike="noStrike">
                        <a:solidFill>
                          <a:srgbClr val="000000"/>
                        </a:solidFill>
                        <a:effectLst/>
                        <a:latin typeface="Calibri"/>
                      </a:endParaRPr>
                    </a:p>
                  </a:txBody>
                  <a:tcPr marL="4224" marR="4224" marT="4224" marB="0" anchor="b"/>
                </a:tc>
              </a:tr>
              <a:tr h="377121">
                <a:tc>
                  <a:txBody>
                    <a:bodyPr/>
                    <a:lstStyle/>
                    <a:p>
                      <a:pPr algn="l" fontAlgn="b"/>
                      <a:r>
                        <a:rPr lang="en-US" sz="1000" u="none" strike="noStrike">
                          <a:effectLst/>
                        </a:rPr>
                        <a:t>Hong Kong SAR, China</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b="1" u="none" strike="noStrike" dirty="0">
                          <a:effectLst/>
                        </a:rPr>
                        <a:t>5</a:t>
                      </a:r>
                      <a:endParaRPr lang="en-US" sz="1000" b="1"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3</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5</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4</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55</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29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28</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43</a:t>
                      </a:r>
                      <a:endParaRPr lang="en-US" sz="1000" b="0" i="0" u="none" strike="noStrike">
                        <a:solidFill>
                          <a:srgbClr val="000000"/>
                        </a:solidFill>
                        <a:effectLst/>
                        <a:latin typeface="Calibri"/>
                      </a:endParaRPr>
                    </a:p>
                  </a:txBody>
                  <a:tcPr marL="4224" marR="4224" marT="4224" marB="0" anchor="b"/>
                </a:tc>
              </a:tr>
              <a:tr h="311942">
                <a:tc>
                  <a:txBody>
                    <a:bodyPr/>
                    <a:lstStyle/>
                    <a:p>
                      <a:pPr algn="l" fontAlgn="b"/>
                      <a:r>
                        <a:rPr lang="en-US" sz="1000" u="none" strike="noStrike">
                          <a:effectLst/>
                        </a:rPr>
                        <a:t>United States</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b="1" u="none" strike="noStrike" dirty="0">
                          <a:effectLst/>
                        </a:rPr>
                        <a:t>6</a:t>
                      </a:r>
                      <a:endParaRPr lang="en-US" sz="1000" b="1"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49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36</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49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37</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2</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42</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36</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36</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16</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3</a:t>
                      </a:r>
                      <a:endParaRPr lang="en-US" sz="1000" b="0" i="0" u="none" strike="noStrike" dirty="0">
                        <a:solidFill>
                          <a:srgbClr val="000000"/>
                        </a:solidFill>
                        <a:effectLst/>
                        <a:latin typeface="Calibri"/>
                      </a:endParaRPr>
                    </a:p>
                  </a:txBody>
                  <a:tcPr marL="4224" marR="4224" marT="4224" marB="0" anchor="b"/>
                </a:tc>
              </a:tr>
              <a:tr h="311942">
                <a:tc>
                  <a:txBody>
                    <a:bodyPr/>
                    <a:lstStyle/>
                    <a:p>
                      <a:pPr algn="l" fontAlgn="b"/>
                      <a:r>
                        <a:rPr lang="en-US" sz="1000" u="none" strike="noStrike">
                          <a:effectLst/>
                        </a:rPr>
                        <a:t>United Kingdom</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b="1" u="none" strike="noStrike" dirty="0">
                          <a:effectLst/>
                        </a:rPr>
                        <a:t>7</a:t>
                      </a:r>
                      <a:endParaRPr lang="en-US" sz="1000" b="1"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14</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14</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47</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10</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23</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28</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31</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14</a:t>
                      </a:r>
                      <a:endParaRPr lang="en-US" sz="1000" b="0" i="0" u="none" strike="noStrike" dirty="0">
                        <a:solidFill>
                          <a:srgbClr val="000000"/>
                        </a:solidFill>
                        <a:effectLst/>
                        <a:latin typeface="Calibri"/>
                      </a:endParaRPr>
                    </a:p>
                  </a:txBody>
                  <a:tcPr marL="4224" marR="4224" marT="4224" marB="0" anchor="b"/>
                </a:tc>
              </a:tr>
              <a:tr h="203390">
                <a:tc>
                  <a:txBody>
                    <a:bodyPr/>
                    <a:lstStyle/>
                    <a:p>
                      <a:pPr algn="l" fontAlgn="b"/>
                      <a:r>
                        <a:rPr lang="en-US" sz="1000" u="none" strike="noStrike">
                          <a:effectLst/>
                        </a:rPr>
                        <a:t>Norway</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b="1" u="none" strike="noStrike" dirty="0">
                          <a:effectLst/>
                        </a:rPr>
                        <a:t>8</a:t>
                      </a:r>
                      <a:endParaRPr lang="en-US" sz="1000" b="1"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19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23</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14</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77</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10</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28</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8</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6</a:t>
                      </a:r>
                      <a:endParaRPr lang="en-US" sz="1000" b="0" i="0" u="none" strike="noStrike" dirty="0">
                        <a:solidFill>
                          <a:srgbClr val="000000"/>
                        </a:solidFill>
                        <a:effectLst/>
                        <a:latin typeface="Calibri"/>
                      </a:endParaRPr>
                    </a:p>
                  </a:txBody>
                  <a:tcPr marL="4224" marR="4224" marT="4224" marB="0" anchor="b"/>
                </a:tc>
              </a:tr>
            </a:tbl>
          </a:graphicData>
        </a:graphic>
      </p:graphicFrame>
      <p:graphicFrame>
        <p:nvGraphicFramePr>
          <p:cNvPr id="7" name="Tabuľka 6"/>
          <p:cNvGraphicFramePr>
            <a:graphicFrameLocks noGrp="1"/>
          </p:cNvGraphicFramePr>
          <p:nvPr>
            <p:extLst>
              <p:ext uri="{D42A27DB-BD31-4B8C-83A1-F6EECF244321}">
                <p14:modId xmlns:p14="http://schemas.microsoft.com/office/powerpoint/2010/main" val="408294831"/>
              </p:ext>
            </p:extLst>
          </p:nvPr>
        </p:nvGraphicFramePr>
        <p:xfrm>
          <a:off x="539552" y="4941168"/>
          <a:ext cx="8208911" cy="1578156"/>
        </p:xfrm>
        <a:graphic>
          <a:graphicData uri="http://schemas.openxmlformats.org/drawingml/2006/table">
            <a:tbl>
              <a:tblPr>
                <a:tableStyleId>{5C22544A-7EE6-4342-B048-85BDC9FD1C3A}</a:tableStyleId>
              </a:tblPr>
              <a:tblGrid>
                <a:gridCol w="714093"/>
                <a:gridCol w="379165"/>
                <a:gridCol w="575066"/>
                <a:gridCol w="827843"/>
                <a:gridCol w="714093"/>
                <a:gridCol w="714093"/>
                <a:gridCol w="714093"/>
                <a:gridCol w="714093"/>
                <a:gridCol w="714093"/>
                <a:gridCol w="714093"/>
                <a:gridCol w="714093"/>
                <a:gridCol w="714093"/>
              </a:tblGrid>
              <a:tr h="240027">
                <a:tc>
                  <a:txBody>
                    <a:bodyPr/>
                    <a:lstStyle/>
                    <a:p>
                      <a:pPr algn="l" fontAlgn="b"/>
                      <a:r>
                        <a:rPr lang="en-US" sz="1000" u="none" strike="noStrike" dirty="0">
                          <a:effectLst/>
                        </a:rPr>
                        <a:t>Japan</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34</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106</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50</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17</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52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77</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62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68</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51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51</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4224" marR="4224" marT="4224" marB="0" anchor="b"/>
                </a:tc>
              </a:tr>
              <a:tr h="240027">
                <a:tc>
                  <a:txBody>
                    <a:bodyPr/>
                    <a:lstStyle/>
                    <a:p>
                      <a:pPr algn="l" fontAlgn="b"/>
                      <a:r>
                        <a:rPr lang="en-US" sz="1000" u="none" strike="noStrike">
                          <a:effectLst/>
                        </a:rPr>
                        <a:t>Russian Federation</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b="1" u="none" strike="noStrike">
                          <a:effectLst/>
                        </a:rPr>
                        <a:t>35</a:t>
                      </a:r>
                      <a:endParaRPr lang="en-US" sz="1000" b="1"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28</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115</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10</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29</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51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52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100</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18</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54</a:t>
                      </a:r>
                      <a:endParaRPr lang="en-US" sz="1000" b="0" i="0" u="none" strike="noStrike">
                        <a:solidFill>
                          <a:srgbClr val="000000"/>
                        </a:solidFill>
                        <a:effectLst/>
                        <a:latin typeface="Calibri"/>
                      </a:endParaRPr>
                    </a:p>
                  </a:txBody>
                  <a:tcPr marL="4224" marR="4224" marT="4224" marB="0" anchor="b"/>
                </a:tc>
              </a:tr>
              <a:tr h="240027">
                <a:tc>
                  <a:txBody>
                    <a:bodyPr/>
                    <a:lstStyle/>
                    <a:p>
                      <a:pPr algn="l" fontAlgn="b"/>
                      <a:r>
                        <a:rPr lang="en-US" sz="1000" u="none" strike="noStrike">
                          <a:effectLst/>
                        </a:rPr>
                        <a:t>Kazakhstan</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b="1" u="none" strike="noStrike">
                          <a:effectLst/>
                        </a:rPr>
                        <a:t>36</a:t>
                      </a:r>
                      <a:endParaRPr lang="en-US" sz="1000" b="1"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41</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52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70</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17</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77</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50</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123</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6</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39</a:t>
                      </a:r>
                      <a:endParaRPr lang="en-US" sz="1000" b="0" i="0" u="none" strike="noStrike">
                        <a:solidFill>
                          <a:srgbClr val="000000"/>
                        </a:solidFill>
                        <a:effectLst/>
                        <a:latin typeface="Calibri"/>
                      </a:endParaRPr>
                    </a:p>
                  </a:txBody>
                  <a:tcPr marL="4224" marR="4224" marT="4224" marB="0" anchor="b"/>
                </a:tc>
              </a:tr>
              <a:tr h="240027">
                <a:tc>
                  <a:txBody>
                    <a:bodyPr/>
                    <a:lstStyle/>
                    <a:p>
                      <a:pPr algn="l" fontAlgn="b"/>
                      <a:r>
                        <a:rPr lang="en-US" sz="1000" u="none" strike="noStrike" dirty="0">
                          <a:effectLst/>
                        </a:rPr>
                        <a:t>Slovenia</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b="1" u="none" strike="noStrike" dirty="0">
                          <a:effectLst/>
                        </a:rPr>
                        <a:t>37</a:t>
                      </a:r>
                      <a:endParaRPr lang="en-US" sz="1000" b="1"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46</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100</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19</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36</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105</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24</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58</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122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10</a:t>
                      </a:r>
                      <a:endParaRPr lang="en-US" sz="1000" b="0" i="0" u="none" strike="noStrike">
                        <a:solidFill>
                          <a:srgbClr val="000000"/>
                        </a:solidFill>
                        <a:effectLst/>
                        <a:latin typeface="Calibri"/>
                      </a:endParaRPr>
                    </a:p>
                  </a:txBody>
                  <a:tcPr marL="4224" marR="4224" marT="4224" marB="0" anchor="b"/>
                </a:tc>
              </a:tr>
              <a:tr h="240027">
                <a:tc>
                  <a:txBody>
                    <a:bodyPr/>
                    <a:lstStyle/>
                    <a:p>
                      <a:pPr algn="l" fontAlgn="b"/>
                      <a:r>
                        <a:rPr lang="en-US" sz="1000" u="none" strike="noStrike">
                          <a:effectLst/>
                        </a:rPr>
                        <a:t>Belarus</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b="1" u="none" strike="noStrike" dirty="0">
                          <a:effectLst/>
                        </a:rPr>
                        <a:t>38</a:t>
                      </a:r>
                      <a:endParaRPr lang="en-US" sz="1000" b="1"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30</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22</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25</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5</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dirty="0">
                          <a:effectLst/>
                        </a:rPr>
                        <a:t>90</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dirty="0">
                          <a:effectLst/>
                        </a:rPr>
                        <a:t>40</a:t>
                      </a:r>
                      <a:endParaRPr lang="en-US" sz="1000" b="0" i="0" u="none" strike="noStrike" dirty="0">
                        <a:solidFill>
                          <a:srgbClr val="000000"/>
                        </a:solidFill>
                        <a:effectLst/>
                        <a:latin typeface="Calibri"/>
                      </a:endParaRPr>
                    </a:p>
                  </a:txBody>
                  <a:tcPr marL="4224" marR="4224" marT="4224" marB="0" anchor="b"/>
                </a:tc>
                <a:tc>
                  <a:txBody>
                    <a:bodyPr/>
                    <a:lstStyle/>
                    <a:p>
                      <a:pPr algn="r" fontAlgn="b"/>
                      <a:r>
                        <a:rPr lang="en-US" sz="1000" u="none" strike="noStrike">
                          <a:effectLst/>
                        </a:rPr>
                        <a:t>96</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30</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24</a:t>
                      </a:r>
                      <a:endParaRPr lang="en-US" sz="1000" b="0" i="0" u="none" strike="noStrike">
                        <a:solidFill>
                          <a:srgbClr val="000000"/>
                        </a:solidFill>
                        <a:effectLst/>
                        <a:latin typeface="Calibri"/>
                      </a:endParaRPr>
                    </a:p>
                  </a:txBody>
                  <a:tcPr marL="4224" marR="4224" marT="4224" marB="0" anchor="b"/>
                </a:tc>
                <a:tc>
                  <a:txBody>
                    <a:bodyPr/>
                    <a:lstStyle/>
                    <a:p>
                      <a:pPr algn="r" fontAlgn="b"/>
                      <a:r>
                        <a:rPr lang="en-US" sz="1000" u="none" strike="noStrike">
                          <a:effectLst/>
                        </a:rPr>
                        <a:t>68</a:t>
                      </a:r>
                      <a:endParaRPr lang="en-US" sz="1000" b="0" i="0" u="none" strike="noStrike">
                        <a:solidFill>
                          <a:srgbClr val="000000"/>
                        </a:solidFill>
                        <a:effectLst/>
                        <a:latin typeface="Calibri"/>
                      </a:endParaRPr>
                    </a:p>
                  </a:txBody>
                  <a:tcPr marL="4224" marR="4224" marT="4224" marB="0" anchor="b"/>
                </a:tc>
              </a:tr>
              <a:tr h="240027">
                <a:tc>
                  <a:txBody>
                    <a:bodyPr/>
                    <a:lstStyle/>
                    <a:p>
                      <a:pPr algn="l" fontAlgn="b"/>
                      <a:r>
                        <a:rPr lang="en-US" sz="1000" b="1" u="none" strike="noStrike" dirty="0">
                          <a:solidFill>
                            <a:schemeClr val="accent6">
                              <a:lumMod val="50000"/>
                            </a:schemeClr>
                          </a:solidFill>
                          <a:effectLst/>
                        </a:rPr>
                        <a:t>Slovak Republic</a:t>
                      </a:r>
                      <a:endParaRPr lang="en-US" sz="1000" b="1" i="0" u="none" strike="noStrike" dirty="0">
                        <a:solidFill>
                          <a:schemeClr val="accent6">
                            <a:lumMod val="50000"/>
                          </a:schemeClr>
                        </a:solidFill>
                        <a:effectLst/>
                        <a:latin typeface="Calibri"/>
                      </a:endParaRPr>
                    </a:p>
                  </a:txBody>
                  <a:tcPr marL="4224" marR="4224" marT="4224" marB="0" anchor="b"/>
                </a:tc>
                <a:tc>
                  <a:txBody>
                    <a:bodyPr/>
                    <a:lstStyle/>
                    <a:p>
                      <a:pPr algn="r" fontAlgn="b"/>
                      <a:r>
                        <a:rPr lang="en-US" sz="1000" b="1" u="none" strike="noStrike" dirty="0">
                          <a:solidFill>
                            <a:schemeClr val="accent6">
                              <a:lumMod val="50000"/>
                            </a:schemeClr>
                          </a:solidFill>
                          <a:effectLst/>
                        </a:rPr>
                        <a:t>39</a:t>
                      </a:r>
                      <a:endParaRPr lang="en-US" sz="1000" b="1" i="0" u="none" strike="noStrike" dirty="0">
                        <a:solidFill>
                          <a:schemeClr val="accent6">
                            <a:lumMod val="50000"/>
                          </a:schemeClr>
                        </a:solidFill>
                        <a:effectLst/>
                        <a:latin typeface="Calibri"/>
                      </a:endParaRPr>
                    </a:p>
                  </a:txBody>
                  <a:tcPr marL="4224" marR="4224" marT="4224" marB="0" anchor="b"/>
                </a:tc>
                <a:tc>
                  <a:txBody>
                    <a:bodyPr/>
                    <a:lstStyle/>
                    <a:p>
                      <a:pPr algn="r" fontAlgn="b"/>
                      <a:r>
                        <a:rPr lang="en-US" sz="1000" b="1" u="none" strike="noStrike" dirty="0">
                          <a:solidFill>
                            <a:schemeClr val="accent6">
                              <a:lumMod val="50000"/>
                            </a:schemeClr>
                          </a:solidFill>
                          <a:effectLst/>
                        </a:rPr>
                        <a:t>83</a:t>
                      </a:r>
                      <a:endParaRPr lang="en-US" sz="1000" b="1" i="0" u="none" strike="noStrike" dirty="0">
                        <a:solidFill>
                          <a:schemeClr val="accent6">
                            <a:lumMod val="50000"/>
                          </a:schemeClr>
                        </a:solidFill>
                        <a:effectLst/>
                        <a:latin typeface="Calibri"/>
                      </a:endParaRPr>
                    </a:p>
                  </a:txBody>
                  <a:tcPr marL="4224" marR="4224" marT="4224" marB="0" anchor="b"/>
                </a:tc>
                <a:tc>
                  <a:txBody>
                    <a:bodyPr/>
                    <a:lstStyle/>
                    <a:p>
                      <a:pPr algn="r" fontAlgn="b"/>
                      <a:r>
                        <a:rPr lang="en-US" sz="1000" b="1" u="none" strike="noStrike" dirty="0">
                          <a:solidFill>
                            <a:schemeClr val="accent6">
                              <a:lumMod val="50000"/>
                            </a:schemeClr>
                          </a:solidFill>
                          <a:effectLst/>
                        </a:rPr>
                        <a:t>91</a:t>
                      </a:r>
                      <a:endParaRPr lang="en-US" sz="1000" b="1" i="0" u="none" strike="noStrike" dirty="0">
                        <a:solidFill>
                          <a:schemeClr val="accent6">
                            <a:lumMod val="50000"/>
                          </a:schemeClr>
                        </a:solidFill>
                        <a:effectLst/>
                        <a:latin typeface="Calibri"/>
                      </a:endParaRPr>
                    </a:p>
                  </a:txBody>
                  <a:tcPr marL="4224" marR="4224" marT="4224" marB="0" anchor="b"/>
                </a:tc>
                <a:tc>
                  <a:txBody>
                    <a:bodyPr/>
                    <a:lstStyle/>
                    <a:p>
                      <a:pPr algn="r" fontAlgn="b"/>
                      <a:r>
                        <a:rPr lang="en-US" sz="1000" b="1" u="none" strike="noStrike" dirty="0">
                          <a:solidFill>
                            <a:schemeClr val="accent6">
                              <a:lumMod val="50000"/>
                            </a:schemeClr>
                          </a:solidFill>
                          <a:effectLst/>
                        </a:rPr>
                        <a:t>57</a:t>
                      </a:r>
                      <a:endParaRPr lang="en-US" sz="1000" b="1" i="0" u="none" strike="noStrike" dirty="0">
                        <a:solidFill>
                          <a:schemeClr val="accent6">
                            <a:lumMod val="50000"/>
                          </a:schemeClr>
                        </a:solidFill>
                        <a:effectLst/>
                        <a:latin typeface="Calibri"/>
                      </a:endParaRPr>
                    </a:p>
                  </a:txBody>
                  <a:tcPr marL="4224" marR="4224" marT="4224" marB="0" anchor="b"/>
                </a:tc>
                <a:tc>
                  <a:txBody>
                    <a:bodyPr/>
                    <a:lstStyle/>
                    <a:p>
                      <a:pPr algn="r" fontAlgn="b"/>
                      <a:r>
                        <a:rPr lang="en-US" sz="1000" b="1" u="none" strike="noStrike" dirty="0">
                          <a:solidFill>
                            <a:schemeClr val="accent6">
                              <a:lumMod val="50000"/>
                            </a:schemeClr>
                          </a:solidFill>
                          <a:effectLst/>
                        </a:rPr>
                        <a:t>7</a:t>
                      </a:r>
                      <a:endParaRPr lang="en-US" sz="1000" b="1" i="0" u="none" strike="noStrike" dirty="0">
                        <a:solidFill>
                          <a:schemeClr val="accent6">
                            <a:lumMod val="50000"/>
                          </a:schemeClr>
                        </a:solidFill>
                        <a:effectLst/>
                        <a:latin typeface="Calibri"/>
                      </a:endParaRPr>
                    </a:p>
                  </a:txBody>
                  <a:tcPr marL="4224" marR="4224" marT="4224" marB="0" anchor="b"/>
                </a:tc>
                <a:tc>
                  <a:txBody>
                    <a:bodyPr/>
                    <a:lstStyle/>
                    <a:p>
                      <a:pPr algn="r" fontAlgn="b"/>
                      <a:r>
                        <a:rPr lang="en-US" sz="1000" b="1" u="none" strike="noStrike" dirty="0">
                          <a:solidFill>
                            <a:schemeClr val="accent6">
                              <a:lumMod val="50000"/>
                            </a:schemeClr>
                          </a:solidFill>
                          <a:effectLst/>
                        </a:rPr>
                        <a:t>55</a:t>
                      </a:r>
                      <a:endParaRPr lang="en-US" sz="1000" b="1" i="0" u="none" strike="noStrike" dirty="0">
                        <a:solidFill>
                          <a:schemeClr val="accent6">
                            <a:lumMod val="50000"/>
                          </a:schemeClr>
                        </a:solidFill>
                        <a:effectLst/>
                        <a:latin typeface="Calibri"/>
                      </a:endParaRPr>
                    </a:p>
                  </a:txBody>
                  <a:tcPr marL="4224" marR="4224" marT="4224" marB="0" anchor="b"/>
                </a:tc>
                <a:tc>
                  <a:txBody>
                    <a:bodyPr/>
                    <a:lstStyle/>
                    <a:p>
                      <a:pPr algn="r" fontAlgn="b"/>
                      <a:r>
                        <a:rPr lang="en-US" sz="1000" b="1" u="none" strike="noStrike" dirty="0">
                          <a:solidFill>
                            <a:schemeClr val="accent6">
                              <a:lumMod val="50000"/>
                            </a:schemeClr>
                          </a:solidFill>
                          <a:effectLst/>
                        </a:rPr>
                        <a:t>89</a:t>
                      </a:r>
                      <a:endParaRPr lang="en-US" sz="1000" b="1" i="0" u="none" strike="noStrike" dirty="0">
                        <a:solidFill>
                          <a:schemeClr val="accent6">
                            <a:lumMod val="50000"/>
                          </a:schemeClr>
                        </a:solidFill>
                        <a:effectLst/>
                        <a:latin typeface="Calibri"/>
                      </a:endParaRPr>
                    </a:p>
                  </a:txBody>
                  <a:tcPr marL="4224" marR="4224" marT="4224" marB="0" anchor="b"/>
                </a:tc>
                <a:tc>
                  <a:txBody>
                    <a:bodyPr/>
                    <a:lstStyle/>
                    <a:p>
                      <a:pPr algn="r" fontAlgn="b"/>
                      <a:r>
                        <a:rPr lang="en-US" sz="1000" b="1" u="none" strike="noStrike" dirty="0">
                          <a:solidFill>
                            <a:schemeClr val="accent6">
                              <a:lumMod val="50000"/>
                            </a:schemeClr>
                          </a:solidFill>
                          <a:effectLst/>
                        </a:rPr>
                        <a:t>49</a:t>
                      </a:r>
                      <a:endParaRPr lang="en-US" sz="1000" b="1" i="0" u="none" strike="noStrike" dirty="0">
                        <a:solidFill>
                          <a:schemeClr val="accent6">
                            <a:lumMod val="50000"/>
                          </a:schemeClr>
                        </a:solidFill>
                        <a:effectLst/>
                        <a:latin typeface="Calibri"/>
                      </a:endParaRPr>
                    </a:p>
                  </a:txBody>
                  <a:tcPr marL="4224" marR="4224" marT="4224" marB="0" anchor="b"/>
                </a:tc>
                <a:tc>
                  <a:txBody>
                    <a:bodyPr/>
                    <a:lstStyle/>
                    <a:p>
                      <a:pPr algn="r" fontAlgn="b"/>
                      <a:r>
                        <a:rPr lang="en-US" sz="1000" b="1" u="none" strike="noStrike" dirty="0">
                          <a:solidFill>
                            <a:schemeClr val="accent6">
                              <a:lumMod val="50000"/>
                            </a:schemeClr>
                          </a:solidFill>
                          <a:effectLst/>
                        </a:rPr>
                        <a:t>1</a:t>
                      </a:r>
                      <a:endParaRPr lang="en-US" sz="1000" b="1" i="0" u="none" strike="noStrike" dirty="0">
                        <a:solidFill>
                          <a:schemeClr val="accent6">
                            <a:lumMod val="50000"/>
                          </a:schemeClr>
                        </a:solidFill>
                        <a:effectLst/>
                        <a:latin typeface="Calibri"/>
                      </a:endParaRPr>
                    </a:p>
                  </a:txBody>
                  <a:tcPr marL="4224" marR="4224" marT="4224" marB="0" anchor="b"/>
                </a:tc>
                <a:tc>
                  <a:txBody>
                    <a:bodyPr/>
                    <a:lstStyle/>
                    <a:p>
                      <a:pPr algn="r" fontAlgn="b"/>
                      <a:r>
                        <a:rPr lang="en-US" sz="1000" b="1" u="none" strike="noStrike" dirty="0">
                          <a:solidFill>
                            <a:schemeClr val="accent6">
                              <a:lumMod val="50000"/>
                            </a:schemeClr>
                          </a:solidFill>
                          <a:effectLst/>
                        </a:rPr>
                        <a:t>84</a:t>
                      </a:r>
                      <a:endParaRPr lang="en-US" sz="1000" b="1" i="0" u="none" strike="noStrike" dirty="0">
                        <a:solidFill>
                          <a:schemeClr val="accent6">
                            <a:lumMod val="50000"/>
                          </a:schemeClr>
                        </a:solidFill>
                        <a:effectLst/>
                        <a:latin typeface="Calibri"/>
                      </a:endParaRPr>
                    </a:p>
                  </a:txBody>
                  <a:tcPr marL="4224" marR="4224" marT="4224" marB="0" anchor="b"/>
                </a:tc>
                <a:tc>
                  <a:txBody>
                    <a:bodyPr/>
                    <a:lstStyle/>
                    <a:p>
                      <a:pPr algn="r" fontAlgn="b"/>
                      <a:r>
                        <a:rPr lang="en-US" sz="1000" b="1" u="none" strike="noStrike" dirty="0">
                          <a:solidFill>
                            <a:schemeClr val="accent6">
                              <a:lumMod val="50000"/>
                            </a:schemeClr>
                          </a:solidFill>
                          <a:effectLst/>
                        </a:rPr>
                        <a:t>42</a:t>
                      </a:r>
                      <a:endParaRPr lang="en-US" sz="1000" b="1" i="0" u="none" strike="noStrike" dirty="0">
                        <a:solidFill>
                          <a:schemeClr val="accent6">
                            <a:lumMod val="50000"/>
                          </a:schemeClr>
                        </a:solidFill>
                        <a:effectLst/>
                        <a:latin typeface="Calibri"/>
                      </a:endParaRPr>
                    </a:p>
                  </a:txBody>
                  <a:tcPr marL="4224" marR="4224" marT="4224" marB="0" anchor="b"/>
                </a:tc>
              </a:tr>
            </a:tbl>
          </a:graphicData>
        </a:graphic>
      </p:graphicFrame>
      <p:graphicFrame>
        <p:nvGraphicFramePr>
          <p:cNvPr id="8" name="Tabuľka 7"/>
          <p:cNvGraphicFramePr>
            <a:graphicFrameLocks noGrp="1"/>
          </p:cNvGraphicFramePr>
          <p:nvPr>
            <p:extLst>
              <p:ext uri="{D42A27DB-BD31-4B8C-83A1-F6EECF244321}">
                <p14:modId xmlns:p14="http://schemas.microsoft.com/office/powerpoint/2010/main" val="1645039077"/>
              </p:ext>
            </p:extLst>
          </p:nvPr>
        </p:nvGraphicFramePr>
        <p:xfrm>
          <a:off x="539552" y="4509119"/>
          <a:ext cx="8208911" cy="816201"/>
        </p:xfrm>
        <a:graphic>
          <a:graphicData uri="http://schemas.openxmlformats.org/drawingml/2006/table">
            <a:tbl>
              <a:tblPr>
                <a:tableStyleId>{5C22544A-7EE6-4342-B048-85BDC9FD1C3A}</a:tableStyleId>
              </a:tblPr>
              <a:tblGrid>
                <a:gridCol w="714093"/>
                <a:gridCol w="379165"/>
                <a:gridCol w="575066"/>
                <a:gridCol w="827843"/>
                <a:gridCol w="714093"/>
                <a:gridCol w="714093"/>
                <a:gridCol w="714093"/>
                <a:gridCol w="714093"/>
                <a:gridCol w="714093"/>
                <a:gridCol w="714093"/>
                <a:gridCol w="714093"/>
                <a:gridCol w="714093"/>
              </a:tblGrid>
              <a:tr h="272067">
                <a:tc>
                  <a:txBody>
                    <a:bodyPr/>
                    <a:lstStyle/>
                    <a:p>
                      <a:pPr algn="l"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r>
              <a:tr h="272067">
                <a:tc>
                  <a:txBody>
                    <a:bodyPr/>
                    <a:lstStyle/>
                    <a:p>
                      <a:pPr algn="l"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r>
              <a:tr h="272067">
                <a:tc>
                  <a:txBody>
                    <a:bodyPr/>
                    <a:lstStyle/>
                    <a:p>
                      <a:pPr algn="l"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c>
                  <a:txBody>
                    <a:bodyPr/>
                    <a:lstStyle/>
                    <a:p>
                      <a:pPr algn="r" fontAlgn="b"/>
                      <a:r>
                        <a:rPr lang="sk-SK" sz="1700" b="0" i="0" u="none" strike="noStrike" dirty="0" smtClean="0">
                          <a:solidFill>
                            <a:srgbClr val="000000"/>
                          </a:solidFill>
                          <a:effectLst/>
                          <a:latin typeface="Calibri"/>
                        </a:rPr>
                        <a:t>:</a:t>
                      </a:r>
                      <a:endParaRPr lang="en-US" sz="1700" b="0" i="0" u="none" strike="noStrike" dirty="0">
                        <a:solidFill>
                          <a:srgbClr val="000000"/>
                        </a:solidFill>
                        <a:effectLst/>
                        <a:latin typeface="Calibri"/>
                      </a:endParaRPr>
                    </a:p>
                  </a:txBody>
                  <a:tcPr marL="4224" marR="4224" marT="4224" marB="0" anchor="b"/>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smtClean="0"/>
              <a:t>The most problematic factors for doing business in Slovakia</a:t>
            </a:r>
            <a:endParaRPr lang="en-US" sz="2400" dirty="0"/>
          </a:p>
        </p:txBody>
      </p:sp>
      <p:graphicFrame>
        <p:nvGraphicFramePr>
          <p:cNvPr id="4" name="Zástupný symbol obsahu 3"/>
          <p:cNvGraphicFramePr>
            <a:graphicFrameLocks noGrp="1"/>
          </p:cNvGraphicFramePr>
          <p:nvPr>
            <p:ph idx="1"/>
            <p:extLst>
              <p:ext uri="{D42A27DB-BD31-4B8C-83A1-F6EECF244321}">
                <p14:modId xmlns:p14="http://schemas.microsoft.com/office/powerpoint/2010/main" val="920801191"/>
              </p:ext>
            </p:extLst>
          </p:nvPr>
        </p:nvGraphicFramePr>
        <p:xfrm>
          <a:off x="467544" y="2276872"/>
          <a:ext cx="7315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574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Financing of small and medium-sized enterprises</a:t>
            </a:r>
            <a:endParaRPr lang="sk-SK" sz="2400" dirty="0"/>
          </a:p>
        </p:txBody>
      </p:sp>
      <p:sp>
        <p:nvSpPr>
          <p:cNvPr id="3" name="Zástupný symbol obsahu 2"/>
          <p:cNvSpPr>
            <a:spLocks noGrp="1"/>
          </p:cNvSpPr>
          <p:nvPr>
            <p:ph idx="1"/>
          </p:nvPr>
        </p:nvSpPr>
        <p:spPr>
          <a:xfrm>
            <a:off x="467544" y="980728"/>
            <a:ext cx="7819206" cy="4734272"/>
          </a:xfrm>
        </p:spPr>
        <p:txBody>
          <a:bodyPr/>
          <a:lstStyle/>
          <a:p>
            <a:pPr marL="0" indent="0">
              <a:buNone/>
            </a:pPr>
            <a:r>
              <a:rPr lang="en-US" sz="1400" dirty="0"/>
              <a:t>Small and medium-sized enterprises started to develop rapidly in Slovakia in 1991-1992, mainly as a result of the privatization and transformation of the Slovak economy. The development of small and medium-sized enterprises was also conditional upon the return of property to residents during the restitution process.</a:t>
            </a:r>
            <a:br>
              <a:rPr lang="en-US" sz="1400" dirty="0"/>
            </a:br>
            <a:r>
              <a:rPr lang="en-US" sz="1400" dirty="0"/>
              <a:t/>
            </a:r>
            <a:br>
              <a:rPr lang="en-US" sz="1400" dirty="0"/>
            </a:br>
            <a:r>
              <a:rPr lang="en-US" sz="1400" dirty="0"/>
              <a:t>At present, more than 99% of businesses in Europe can be integrated into the category of </a:t>
            </a:r>
            <a:r>
              <a:rPr lang="sk-SK" sz="1400" dirty="0" err="1" smtClean="0"/>
              <a:t>small</a:t>
            </a:r>
            <a:r>
              <a:rPr lang="sk-SK" sz="1400" dirty="0" smtClean="0"/>
              <a:t> and </a:t>
            </a:r>
            <a:r>
              <a:rPr lang="sk-SK" sz="1400" dirty="0" err="1" smtClean="0"/>
              <a:t>medium</a:t>
            </a:r>
            <a:r>
              <a:rPr lang="sk-SK" sz="1400" dirty="0" smtClean="0"/>
              <a:t>- </a:t>
            </a:r>
            <a:r>
              <a:rPr lang="sk-SK" sz="1400" dirty="0" err="1" smtClean="0"/>
              <a:t>sized</a:t>
            </a:r>
            <a:r>
              <a:rPr lang="sk-SK" sz="1400" dirty="0" smtClean="0"/>
              <a:t> </a:t>
            </a:r>
            <a:r>
              <a:rPr lang="sk-SK" sz="1400" dirty="0" err="1" smtClean="0"/>
              <a:t>enterprises</a:t>
            </a:r>
            <a:r>
              <a:rPr lang="en-US" sz="1400" dirty="0" smtClean="0"/>
              <a:t> </a:t>
            </a:r>
            <a:r>
              <a:rPr lang="en-US" sz="1400" dirty="0"/>
              <a:t>with more than 66% of the working population employed in this sector. SMEs are also significantly involved in GDP creation, in the range of 50-70%, which is one of the reasons for their great importance for individual European countries, as well as for the Slovak economy.</a:t>
            </a:r>
          </a:p>
          <a:p>
            <a:pPr marL="0" indent="0">
              <a:buNone/>
            </a:pPr>
            <a:endParaRPr lang="sk-SK" sz="1129" dirty="0" smtClean="0"/>
          </a:p>
          <a:p>
            <a:pPr marL="0" indent="0">
              <a:buNone/>
            </a:pPr>
            <a:r>
              <a:rPr lang="en-US" sz="1400" dirty="0" smtClean="0"/>
              <a:t>Under </a:t>
            </a:r>
            <a:r>
              <a:rPr lang="en-US" sz="1400" dirty="0"/>
              <a:t>the new European SME definition, which has been in force since 1 January. 2005, an organization may be considered a small and medium-sized enterprise if it meets the following </a:t>
            </a:r>
            <a:r>
              <a:rPr lang="en-US" sz="1400" dirty="0" smtClean="0"/>
              <a:t>conditions:</a:t>
            </a:r>
            <a:endParaRPr lang="sk-SK" sz="1400" dirty="0" smtClean="0"/>
          </a:p>
          <a:p>
            <a:r>
              <a:rPr lang="en-US" sz="1400" dirty="0" smtClean="0"/>
              <a:t>Is </a:t>
            </a:r>
            <a:r>
              <a:rPr lang="en-US" sz="1400" dirty="0"/>
              <a:t>an enterprise that is involved in economic </a:t>
            </a:r>
            <a:r>
              <a:rPr lang="en-US" sz="1400" dirty="0" smtClean="0"/>
              <a:t>activity,</a:t>
            </a:r>
            <a:r>
              <a:rPr lang="sk-SK" sz="1400" dirty="0" smtClean="0"/>
              <a:t> </a:t>
            </a:r>
          </a:p>
          <a:p>
            <a:r>
              <a:rPr lang="en-US" sz="1400" dirty="0" smtClean="0"/>
              <a:t>has </a:t>
            </a:r>
            <a:r>
              <a:rPr lang="en-US" sz="1400" dirty="0"/>
              <a:t>less than 250 </a:t>
            </a:r>
            <a:r>
              <a:rPr lang="en-US" sz="1400" dirty="0" smtClean="0"/>
              <a:t>employees,</a:t>
            </a:r>
            <a:endParaRPr lang="sk-SK" sz="1400" dirty="0" smtClean="0"/>
          </a:p>
          <a:p>
            <a:r>
              <a:rPr lang="en-US" sz="1400" dirty="0" smtClean="0"/>
              <a:t>has </a:t>
            </a:r>
            <a:r>
              <a:rPr lang="en-US" sz="1400" dirty="0"/>
              <a:t>an annual turnover not exceeding EUR 50 million or has a final balance not exceeding EUR 43 </a:t>
            </a:r>
            <a:r>
              <a:rPr lang="en-US" sz="1400" dirty="0" smtClean="0"/>
              <a:t>million,</a:t>
            </a:r>
            <a:endParaRPr lang="sk-SK" sz="1400" dirty="0" smtClean="0"/>
          </a:p>
          <a:p>
            <a:r>
              <a:rPr lang="en-US" sz="1400" dirty="0" smtClean="0"/>
              <a:t>the </a:t>
            </a:r>
            <a:r>
              <a:rPr lang="en-US" sz="1400" dirty="0"/>
              <a:t>business is autonomous. </a:t>
            </a:r>
          </a:p>
          <a:p>
            <a:endParaRPr lang="sk-SK" sz="1400" dirty="0"/>
          </a:p>
        </p:txBody>
      </p:sp>
    </p:spTree>
    <p:extLst>
      <p:ext uri="{BB962C8B-B14F-4D97-AF65-F5344CB8AC3E}">
        <p14:creationId xmlns:p14="http://schemas.microsoft.com/office/powerpoint/2010/main" val="1535117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200" dirty="0"/>
              <a:t>Structure of SME financing sources</a:t>
            </a:r>
            <a:endParaRPr lang="sk-SK" sz="3200" dirty="0"/>
          </a:p>
        </p:txBody>
      </p:sp>
      <p:sp>
        <p:nvSpPr>
          <p:cNvPr id="3" name="Zástupný symbol obsahu 2"/>
          <p:cNvSpPr>
            <a:spLocks noGrp="1"/>
          </p:cNvSpPr>
          <p:nvPr>
            <p:ph idx="1"/>
          </p:nvPr>
        </p:nvSpPr>
        <p:spPr>
          <a:xfrm>
            <a:off x="539552" y="1052736"/>
            <a:ext cx="7747198" cy="4662264"/>
          </a:xfrm>
        </p:spPr>
        <p:txBody>
          <a:bodyPr/>
          <a:lstStyle/>
          <a:p>
            <a:pPr marL="0" indent="0">
              <a:buNone/>
            </a:pPr>
            <a:r>
              <a:rPr lang="en-US" sz="1400" dirty="0"/>
              <a:t>SMEs often suffer from limited access to some financial resources, as they can be considered as high-risk, short-term businesses. However, with the existence of alternative capital resources, SMEs have more funding opportunities than at the turn of the millennium</a:t>
            </a:r>
            <a:r>
              <a:rPr lang="en-US" sz="1400" dirty="0" smtClean="0"/>
              <a:t>.</a:t>
            </a:r>
            <a:endParaRPr lang="sk-SK" sz="1400" dirty="0" smtClean="0"/>
          </a:p>
        </p:txBody>
      </p:sp>
      <p:pic>
        <p:nvPicPr>
          <p:cNvPr id="1026" name="Picture 2" descr="Výsledok vyhľadávania obrázkov pre dopyt financovan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6387972" cy="341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30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3600" b="1" dirty="0"/>
              <a:t>External sources of SME financing</a:t>
            </a:r>
            <a:endParaRPr lang="sk-SK" sz="3600" b="1" dirty="0"/>
          </a:p>
        </p:txBody>
      </p:sp>
      <p:sp>
        <p:nvSpPr>
          <p:cNvPr id="3" name="Zástupný symbol obsahu 2"/>
          <p:cNvSpPr>
            <a:spLocks noGrp="1"/>
          </p:cNvSpPr>
          <p:nvPr>
            <p:ph idx="1"/>
          </p:nvPr>
        </p:nvSpPr>
        <p:spPr>
          <a:xfrm>
            <a:off x="323528" y="980728"/>
            <a:ext cx="7963222" cy="4734272"/>
          </a:xfrm>
        </p:spPr>
        <p:txBody>
          <a:bodyPr/>
          <a:lstStyle/>
          <a:p>
            <a:pPr marL="457200" indent="-457200">
              <a:buFont typeface="+mj-lt"/>
              <a:buAutoNum type="arabicParenR"/>
            </a:pPr>
            <a:r>
              <a:rPr lang="sk-SK" sz="2400" dirty="0" smtClean="0"/>
              <a:t>P</a:t>
            </a:r>
            <a:r>
              <a:rPr lang="en-US" sz="2400" dirty="0" err="1" smtClean="0"/>
              <a:t>ublic</a:t>
            </a:r>
            <a:r>
              <a:rPr lang="en-US" sz="2400" dirty="0" smtClean="0"/>
              <a:t> </a:t>
            </a:r>
            <a:r>
              <a:rPr lang="en-US" sz="2400" dirty="0"/>
              <a:t>resources as a source of financing for </a:t>
            </a:r>
            <a:r>
              <a:rPr lang="en-US" sz="2400" dirty="0" smtClean="0"/>
              <a:t>SMEs</a:t>
            </a:r>
            <a:endParaRPr lang="sk-SK" sz="2400" dirty="0" smtClean="0"/>
          </a:p>
          <a:p>
            <a:pPr marL="457200" indent="-457200">
              <a:buFont typeface="+mj-lt"/>
              <a:buAutoNum type="arabicParenR"/>
            </a:pPr>
            <a:r>
              <a:rPr lang="sk-SK" sz="2400" dirty="0" smtClean="0"/>
              <a:t>F</a:t>
            </a:r>
            <a:r>
              <a:rPr lang="en-US" sz="2400" dirty="0" err="1" smtClean="0"/>
              <a:t>inancing</a:t>
            </a:r>
            <a:r>
              <a:rPr lang="en-US" sz="2400" dirty="0" smtClean="0"/>
              <a:t> </a:t>
            </a:r>
            <a:r>
              <a:rPr lang="en-US" sz="2400" dirty="0"/>
              <a:t>of SMEs from EU </a:t>
            </a:r>
            <a:r>
              <a:rPr lang="en-US" sz="2400" dirty="0" smtClean="0"/>
              <a:t>funds</a:t>
            </a:r>
            <a:endParaRPr lang="sk-SK" sz="2400" dirty="0" smtClean="0"/>
          </a:p>
          <a:p>
            <a:pPr marL="457200" indent="-457200">
              <a:buFont typeface="+mj-lt"/>
              <a:buAutoNum type="arabicParenR"/>
            </a:pPr>
            <a:r>
              <a:rPr lang="sk-SK" sz="2400" dirty="0"/>
              <a:t>B</a:t>
            </a:r>
            <a:r>
              <a:rPr lang="en-US" sz="2400" dirty="0" err="1" smtClean="0"/>
              <a:t>ank</a:t>
            </a:r>
            <a:r>
              <a:rPr lang="en-US" sz="2400" dirty="0" smtClean="0"/>
              <a:t> </a:t>
            </a:r>
            <a:r>
              <a:rPr lang="en-US" sz="2400" dirty="0"/>
              <a:t>credit as a source of capital for </a:t>
            </a:r>
            <a:r>
              <a:rPr lang="en-US" sz="2400" dirty="0" smtClean="0"/>
              <a:t>SMEs</a:t>
            </a:r>
            <a:endParaRPr lang="sk-SK" sz="2400" dirty="0" smtClean="0"/>
          </a:p>
          <a:p>
            <a:pPr marL="457200" indent="-457200">
              <a:buFont typeface="+mj-lt"/>
              <a:buAutoNum type="arabicParenR"/>
            </a:pPr>
            <a:r>
              <a:rPr lang="sk-SK" sz="2400" dirty="0"/>
              <a:t>O</a:t>
            </a:r>
            <a:r>
              <a:rPr lang="en-US" sz="2400" dirty="0" err="1" smtClean="0"/>
              <a:t>ther</a:t>
            </a:r>
            <a:r>
              <a:rPr lang="en-US" sz="2400" dirty="0" smtClean="0"/>
              <a:t> </a:t>
            </a:r>
            <a:r>
              <a:rPr lang="en-US" sz="2400" dirty="0"/>
              <a:t>sources of SME financing</a:t>
            </a:r>
            <a:endParaRPr lang="sk-SK" sz="2400"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068960"/>
            <a:ext cx="5436096" cy="3261658"/>
          </a:xfrm>
          <a:prstGeom prst="rect">
            <a:avLst/>
          </a:prstGeom>
        </p:spPr>
      </p:pic>
    </p:spTree>
    <p:extLst>
      <p:ext uri="{BB962C8B-B14F-4D97-AF65-F5344CB8AC3E}">
        <p14:creationId xmlns:p14="http://schemas.microsoft.com/office/powerpoint/2010/main" val="3302771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5" y="332656"/>
            <a:ext cx="8413304" cy="639763"/>
          </a:xfrm>
        </p:spPr>
        <p:txBody>
          <a:bodyPr/>
          <a:lstStyle/>
          <a:p>
            <a:r>
              <a:rPr lang="sk-SK" sz="2000" dirty="0" smtClean="0"/>
              <a:t>1) P</a:t>
            </a:r>
            <a:r>
              <a:rPr lang="en-US" sz="2000" dirty="0" err="1"/>
              <a:t>ublic</a:t>
            </a:r>
            <a:r>
              <a:rPr lang="en-US" sz="2000" dirty="0"/>
              <a:t> resources as a source of financing for SMEs</a:t>
            </a:r>
            <a:r>
              <a:rPr lang="sk-SK" dirty="0"/>
              <a:t/>
            </a:r>
            <a:br>
              <a:rPr lang="sk-SK" dirty="0"/>
            </a:br>
            <a:endParaRPr lang="sk-SK" dirty="0"/>
          </a:p>
        </p:txBody>
      </p:sp>
      <p:sp>
        <p:nvSpPr>
          <p:cNvPr id="3" name="Zástupný symbol obsahu 2"/>
          <p:cNvSpPr>
            <a:spLocks noGrp="1"/>
          </p:cNvSpPr>
          <p:nvPr>
            <p:ph idx="1"/>
          </p:nvPr>
        </p:nvSpPr>
        <p:spPr>
          <a:xfrm>
            <a:off x="107504" y="836712"/>
            <a:ext cx="8179246" cy="4878288"/>
          </a:xfrm>
        </p:spPr>
        <p:txBody>
          <a:bodyPr/>
          <a:lstStyle/>
          <a:p>
            <a:pPr marL="0" indent="0">
              <a:buNone/>
            </a:pPr>
            <a:r>
              <a:rPr lang="sk-SK" sz="1600" dirty="0" err="1" smtClean="0"/>
              <a:t>It</a:t>
            </a:r>
            <a:r>
              <a:rPr lang="sk-SK" sz="1600" dirty="0" smtClean="0"/>
              <a:t> </a:t>
            </a:r>
            <a:r>
              <a:rPr lang="sk-SK" sz="1600" dirty="0" err="1" smtClean="0"/>
              <a:t>includes</a:t>
            </a:r>
            <a:r>
              <a:rPr lang="sk-SK" sz="1600" dirty="0" smtClean="0"/>
              <a:t> i</a:t>
            </a:r>
            <a:r>
              <a:rPr lang="en-US" sz="1600" dirty="0" err="1" smtClean="0"/>
              <a:t>nstitutions</a:t>
            </a:r>
            <a:r>
              <a:rPr lang="en-US" sz="1600" dirty="0" smtClean="0"/>
              <a:t> </a:t>
            </a:r>
            <a:r>
              <a:rPr lang="en-US" sz="1600" dirty="0"/>
              <a:t>that aim to help small and medium-sized enterprises in their development. these institutions also focus on financial assistance to start-ups that often have a problem with equity scarcity when starting up a </a:t>
            </a:r>
            <a:r>
              <a:rPr lang="en-US" sz="1600" dirty="0" err="1" smtClean="0"/>
              <a:t>busine</a:t>
            </a:r>
            <a:r>
              <a:rPr lang="sk-SK" sz="1600" dirty="0" smtClean="0"/>
              <a:t>s</a:t>
            </a:r>
            <a:r>
              <a:rPr lang="en-US" sz="1600" dirty="0" smtClean="0"/>
              <a:t>s</a:t>
            </a:r>
            <a:r>
              <a:rPr lang="en-US" sz="1600" dirty="0"/>
              <a:t>. There are several such institutions in </a:t>
            </a:r>
            <a:r>
              <a:rPr lang="en-US" sz="1600" dirty="0" smtClean="0"/>
              <a:t>Slovakia</a:t>
            </a:r>
            <a:r>
              <a:rPr lang="sk-SK" sz="1600" dirty="0" smtClean="0"/>
              <a:t>:</a:t>
            </a:r>
          </a:p>
          <a:p>
            <a:pPr marL="0" indent="0">
              <a:buNone/>
            </a:pPr>
            <a:endParaRPr lang="sk-SK" sz="1600" dirty="0" smtClean="0"/>
          </a:p>
          <a:p>
            <a:pPr>
              <a:buFont typeface="+mj-lt"/>
              <a:buAutoNum type="alphaLcParenR"/>
            </a:pPr>
            <a:r>
              <a:rPr lang="en-US" sz="1600" dirty="0"/>
              <a:t>National Agency for Development of Small and Medium </a:t>
            </a:r>
            <a:r>
              <a:rPr lang="en-US" sz="1600" dirty="0" smtClean="0"/>
              <a:t>Enterprises</a:t>
            </a:r>
            <a:endParaRPr lang="sk-SK" sz="1600" dirty="0" smtClean="0"/>
          </a:p>
          <a:p>
            <a:pPr>
              <a:buFont typeface="+mj-lt"/>
              <a:buAutoNum type="alphaLcParenR"/>
            </a:pPr>
            <a:r>
              <a:rPr lang="sk-SK" sz="1600" dirty="0" smtClean="0"/>
              <a:t>M</a:t>
            </a:r>
            <a:r>
              <a:rPr lang="en-US" sz="1600" dirty="0" err="1" smtClean="0"/>
              <a:t>icro</a:t>
            </a:r>
            <a:r>
              <a:rPr lang="en-US" sz="1600" dirty="0" smtClean="0"/>
              <a:t>-loan program</a:t>
            </a:r>
            <a:r>
              <a:rPr lang="sk-SK" sz="1600" dirty="0"/>
              <a:t> </a:t>
            </a:r>
            <a:r>
              <a:rPr lang="sk-SK" sz="1600" dirty="0" smtClean="0"/>
              <a:t>(</a:t>
            </a:r>
            <a:r>
              <a:rPr lang="en-US" sz="1600" dirty="0" smtClean="0"/>
              <a:t>NARMSP</a:t>
            </a:r>
            <a:r>
              <a:rPr lang="sk-SK" sz="1600" dirty="0" smtClean="0"/>
              <a:t>)</a:t>
            </a:r>
          </a:p>
          <a:p>
            <a:pPr>
              <a:buFont typeface="+mj-lt"/>
              <a:buAutoNum type="alphaLcParenR"/>
            </a:pPr>
            <a:r>
              <a:rPr lang="en-US" sz="1600" dirty="0"/>
              <a:t>Slovak Guarantee and Development </a:t>
            </a:r>
            <a:r>
              <a:rPr lang="en-US" sz="1600" dirty="0" smtClean="0"/>
              <a:t>Bank</a:t>
            </a:r>
            <a:endParaRPr lang="sk-SK" sz="1600" dirty="0" smtClean="0"/>
          </a:p>
          <a:p>
            <a:pPr>
              <a:buFont typeface="+mj-lt"/>
              <a:buAutoNum type="alphaLcParenR"/>
            </a:pPr>
            <a:r>
              <a:rPr lang="en-US" sz="1600" dirty="0"/>
              <a:t>EXIMBANKA SR and its bank products for </a:t>
            </a:r>
            <a:r>
              <a:rPr lang="en-US" sz="1600" dirty="0" smtClean="0"/>
              <a:t>SMEs</a:t>
            </a:r>
            <a:endParaRPr lang="sk-SK" sz="1600" dirty="0" smtClean="0"/>
          </a:p>
          <a:p>
            <a:endParaRPr lang="sk-SK" sz="1600" dirty="0"/>
          </a:p>
        </p:txBody>
      </p:sp>
      <p:pic>
        <p:nvPicPr>
          <p:cNvPr id="10" name="Obrázo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3" y="4005064"/>
            <a:ext cx="3809671" cy="2535163"/>
          </a:xfrm>
          <a:prstGeom prst="rect">
            <a:avLst/>
          </a:prstGeom>
        </p:spPr>
      </p:pic>
    </p:spTree>
    <p:extLst>
      <p:ext uri="{BB962C8B-B14F-4D97-AF65-F5344CB8AC3E}">
        <p14:creationId xmlns:p14="http://schemas.microsoft.com/office/powerpoint/2010/main" val="4242850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305800" cy="639763"/>
          </a:xfrm>
        </p:spPr>
        <p:txBody>
          <a:bodyPr/>
          <a:lstStyle/>
          <a:p>
            <a:r>
              <a:rPr lang="sk-SK" sz="2400" dirty="0" smtClean="0"/>
              <a:t>2) F</a:t>
            </a:r>
            <a:r>
              <a:rPr lang="en-US" sz="2400" dirty="0" err="1"/>
              <a:t>inancing</a:t>
            </a:r>
            <a:r>
              <a:rPr lang="en-US" sz="2400" dirty="0"/>
              <a:t> of SMEs from EU funds</a:t>
            </a:r>
            <a:r>
              <a:rPr lang="sk-SK" dirty="0"/>
              <a:t/>
            </a:r>
            <a:br>
              <a:rPr lang="sk-SK" dirty="0"/>
            </a:br>
            <a:endParaRPr lang="en-US" dirty="0"/>
          </a:p>
        </p:txBody>
      </p:sp>
      <p:sp>
        <p:nvSpPr>
          <p:cNvPr id="3" name="Zástupný symbol obsahu 2"/>
          <p:cNvSpPr>
            <a:spLocks noGrp="1"/>
          </p:cNvSpPr>
          <p:nvPr>
            <p:ph idx="1"/>
          </p:nvPr>
        </p:nvSpPr>
        <p:spPr>
          <a:xfrm>
            <a:off x="251520" y="980728"/>
            <a:ext cx="7315200" cy="4267200"/>
          </a:xfrm>
        </p:spPr>
        <p:txBody>
          <a:bodyPr/>
          <a:lstStyle/>
          <a:p>
            <a:pPr marL="0" indent="0">
              <a:buNone/>
            </a:pPr>
            <a:r>
              <a:rPr lang="sk-SK" sz="2400" dirty="0" err="1" smtClean="0"/>
              <a:t>It</a:t>
            </a:r>
            <a:r>
              <a:rPr lang="sk-SK" sz="2400" dirty="0" smtClean="0"/>
              <a:t> </a:t>
            </a:r>
            <a:r>
              <a:rPr lang="sk-SK" sz="2400" dirty="0" err="1" smtClean="0"/>
              <a:t>includes</a:t>
            </a:r>
            <a:r>
              <a:rPr lang="sk-SK" sz="2400" dirty="0" smtClean="0"/>
              <a:t>: </a:t>
            </a:r>
          </a:p>
          <a:p>
            <a:pPr>
              <a:buFont typeface="+mj-lt"/>
              <a:buAutoNum type="alphaLcParenR"/>
            </a:pPr>
            <a:r>
              <a:rPr lang="en-US" sz="2400" dirty="0" smtClean="0"/>
              <a:t>European </a:t>
            </a:r>
            <a:r>
              <a:rPr lang="en-US" sz="2400" dirty="0"/>
              <a:t>Regional Development </a:t>
            </a:r>
            <a:r>
              <a:rPr lang="en-US" sz="2400" dirty="0" smtClean="0"/>
              <a:t>Fund</a:t>
            </a:r>
            <a:endParaRPr lang="sk-SK" sz="2400" dirty="0" smtClean="0"/>
          </a:p>
          <a:p>
            <a:pPr>
              <a:buFont typeface="+mj-lt"/>
              <a:buAutoNum type="alphaLcParenR"/>
            </a:pPr>
            <a:r>
              <a:rPr lang="sk-SK" sz="2400" dirty="0" err="1" smtClean="0"/>
              <a:t>European</a:t>
            </a:r>
            <a:r>
              <a:rPr lang="sk-SK" sz="2400" dirty="0" smtClean="0"/>
              <a:t> </a:t>
            </a:r>
            <a:r>
              <a:rPr lang="sk-SK" sz="2400" dirty="0" err="1" smtClean="0"/>
              <a:t>Social</a:t>
            </a:r>
            <a:r>
              <a:rPr lang="sk-SK" sz="2400" dirty="0" smtClean="0"/>
              <a:t> </a:t>
            </a:r>
            <a:r>
              <a:rPr lang="sk-SK" sz="2400" dirty="0" err="1" smtClean="0"/>
              <a:t>Fund</a:t>
            </a:r>
            <a:endParaRPr lang="sk-SK" sz="2400" dirty="0" smtClean="0"/>
          </a:p>
          <a:p>
            <a:pPr>
              <a:buFont typeface="+mj-lt"/>
              <a:buAutoNum type="alphaLcParenR"/>
            </a:pPr>
            <a:r>
              <a:rPr lang="sk-SK" sz="2400" dirty="0" err="1" smtClean="0"/>
              <a:t>Cohesion</a:t>
            </a:r>
            <a:r>
              <a:rPr lang="sk-SK" sz="2400" dirty="0" smtClean="0"/>
              <a:t> </a:t>
            </a:r>
            <a:r>
              <a:rPr lang="sk-SK" sz="2400" dirty="0" err="1" smtClean="0"/>
              <a:t>Fund</a:t>
            </a:r>
            <a:endParaRPr lang="en-US" sz="2400" dirty="0"/>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42" y="3284984"/>
            <a:ext cx="5160573" cy="3096344"/>
          </a:xfrm>
          <a:prstGeom prst="rect">
            <a:avLst/>
          </a:prstGeom>
        </p:spPr>
      </p:pic>
    </p:spTree>
    <p:extLst>
      <p:ext uri="{BB962C8B-B14F-4D97-AF65-F5344CB8AC3E}">
        <p14:creationId xmlns:p14="http://schemas.microsoft.com/office/powerpoint/2010/main" val="16260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332656"/>
            <a:ext cx="8305800" cy="639763"/>
          </a:xfrm>
        </p:spPr>
        <p:txBody>
          <a:bodyPr/>
          <a:lstStyle/>
          <a:p>
            <a:r>
              <a:rPr lang="sk-SK" sz="2800" dirty="0" smtClean="0"/>
              <a:t>3) B</a:t>
            </a:r>
            <a:r>
              <a:rPr lang="en-US" sz="2800" dirty="0" smtClean="0"/>
              <a:t>a</a:t>
            </a:r>
            <a:r>
              <a:rPr lang="sk-SK" sz="2800" dirty="0" smtClean="0"/>
              <a:t>n</a:t>
            </a:r>
            <a:r>
              <a:rPr lang="en-US" sz="2800" dirty="0" smtClean="0"/>
              <a:t>k </a:t>
            </a:r>
            <a:r>
              <a:rPr lang="en-US" sz="2800" dirty="0"/>
              <a:t>credit as a source of capital for SMEs</a:t>
            </a:r>
            <a:r>
              <a:rPr lang="sk-SK" dirty="0"/>
              <a:t/>
            </a:r>
            <a:br>
              <a:rPr lang="sk-SK" dirty="0"/>
            </a:br>
            <a:endParaRPr lang="en-US" dirty="0"/>
          </a:p>
        </p:txBody>
      </p:sp>
      <p:sp>
        <p:nvSpPr>
          <p:cNvPr id="3" name="Zástupný symbol obsahu 2"/>
          <p:cNvSpPr>
            <a:spLocks noGrp="1"/>
          </p:cNvSpPr>
          <p:nvPr>
            <p:ph idx="1"/>
          </p:nvPr>
        </p:nvSpPr>
        <p:spPr>
          <a:xfrm>
            <a:off x="251520" y="980728"/>
            <a:ext cx="7315200" cy="4267200"/>
          </a:xfrm>
        </p:spPr>
        <p:txBody>
          <a:bodyPr/>
          <a:lstStyle/>
          <a:p>
            <a:pPr marL="0" indent="0">
              <a:buNone/>
            </a:pPr>
            <a:r>
              <a:rPr lang="en-US" sz="1600" dirty="0"/>
              <a:t>Financing in the form of bank loans has become more accessible to small and medium-sized businesses in recent </a:t>
            </a:r>
            <a:r>
              <a:rPr lang="en-US" sz="1600" dirty="0" smtClean="0"/>
              <a:t>years</a:t>
            </a:r>
            <a:r>
              <a:rPr lang="sk-SK" sz="1600" dirty="0" smtClean="0"/>
              <a:t>. C</a:t>
            </a:r>
            <a:r>
              <a:rPr lang="en-US" sz="1600" dirty="0" err="1" smtClean="0"/>
              <a:t>ommercial</a:t>
            </a:r>
            <a:r>
              <a:rPr lang="en-US" sz="1600" dirty="0" smtClean="0"/>
              <a:t> </a:t>
            </a:r>
            <a:r>
              <a:rPr lang="en-US" sz="1600" dirty="0"/>
              <a:t>banks require </a:t>
            </a:r>
            <a:r>
              <a:rPr lang="sk-SK" sz="1600" dirty="0" err="1" smtClean="0"/>
              <a:t>from</a:t>
            </a:r>
            <a:r>
              <a:rPr lang="sk-SK" sz="1600" dirty="0" smtClean="0"/>
              <a:t> </a:t>
            </a:r>
            <a:r>
              <a:rPr lang="en-US" sz="1600" dirty="0" smtClean="0"/>
              <a:t>entrepreneurs </a:t>
            </a:r>
            <a:r>
              <a:rPr lang="en-US" sz="1600" dirty="0"/>
              <a:t>a certain business history as well as high guarantees</a:t>
            </a:r>
            <a:r>
              <a:rPr lang="en-US" sz="1600" dirty="0" smtClean="0"/>
              <a:t>.</a:t>
            </a:r>
            <a:r>
              <a:rPr lang="sk-SK" sz="1600" dirty="0" smtClean="0"/>
              <a:t> </a:t>
            </a:r>
            <a:r>
              <a:rPr lang="en-US" sz="1600" dirty="0"/>
              <a:t>The longer the maturity of the loan, the greater the risk of the bank. Undertaking a risk requires a higher return, which is reflected in higher credit costs</a:t>
            </a:r>
            <a:r>
              <a:rPr lang="en-US" sz="1600" dirty="0" smtClean="0"/>
              <a:t>.</a:t>
            </a:r>
            <a:endParaRPr lang="sk-SK" sz="1600" dirty="0" smtClean="0"/>
          </a:p>
          <a:p>
            <a:pPr marL="0" indent="0">
              <a:buNone/>
            </a:pPr>
            <a:r>
              <a:rPr lang="en-US" sz="1600" dirty="0"/>
              <a:t>The most important forms of short-term bank loans serving to cover operational needs </a:t>
            </a:r>
            <a:r>
              <a:rPr lang="sk-SK" sz="1600" dirty="0" smtClean="0"/>
              <a:t>are: </a:t>
            </a:r>
            <a:r>
              <a:rPr lang="en-US" sz="1600" dirty="0"/>
              <a:t>Purposeless </a:t>
            </a:r>
            <a:r>
              <a:rPr lang="en-US" sz="1600" dirty="0" smtClean="0"/>
              <a:t>loan</a:t>
            </a:r>
            <a:r>
              <a:rPr lang="sk-SK" sz="1600" dirty="0"/>
              <a:t> </a:t>
            </a:r>
            <a:r>
              <a:rPr lang="sk-SK" sz="1600" dirty="0" smtClean="0"/>
              <a:t>and </a:t>
            </a:r>
            <a:r>
              <a:rPr lang="en-US" sz="1600" dirty="0"/>
              <a:t>revolving </a:t>
            </a:r>
            <a:r>
              <a:rPr lang="en-US" sz="1600" dirty="0" smtClean="0"/>
              <a:t>loan</a:t>
            </a:r>
            <a:r>
              <a:rPr lang="sk-SK" sz="1600" dirty="0" smtClean="0"/>
              <a:t>.</a:t>
            </a:r>
          </a:p>
          <a:p>
            <a:pPr marL="0" indent="0">
              <a:buNone/>
            </a:pPr>
            <a:r>
              <a:rPr lang="en-US" sz="1600" dirty="0"/>
              <a:t>The most important forms of long-term bank loans </a:t>
            </a:r>
            <a:r>
              <a:rPr lang="sk-SK" sz="1600" dirty="0" smtClean="0"/>
              <a:t>are</a:t>
            </a:r>
            <a:r>
              <a:rPr lang="en-US" sz="1600" dirty="0" smtClean="0"/>
              <a:t> </a:t>
            </a:r>
            <a:r>
              <a:rPr lang="sk-SK" sz="1600" dirty="0" smtClean="0"/>
              <a:t>I</a:t>
            </a:r>
            <a:r>
              <a:rPr lang="en-US" sz="1600" dirty="0" err="1" smtClean="0"/>
              <a:t>nvestment</a:t>
            </a:r>
            <a:r>
              <a:rPr lang="en-US" sz="1600" dirty="0" smtClean="0"/>
              <a:t> loan</a:t>
            </a:r>
            <a:r>
              <a:rPr lang="sk-SK" sz="1600" dirty="0"/>
              <a:t> </a:t>
            </a:r>
            <a:r>
              <a:rPr lang="sk-SK" sz="1600" dirty="0" smtClean="0"/>
              <a:t>and </a:t>
            </a:r>
            <a:r>
              <a:rPr lang="en-US" sz="1600" dirty="0"/>
              <a:t>mortgage </a:t>
            </a:r>
            <a:r>
              <a:rPr lang="en-US" sz="1600" dirty="0" smtClean="0"/>
              <a:t>loan</a:t>
            </a:r>
            <a:r>
              <a:rPr lang="sk-SK" sz="1600" dirty="0" smtClean="0"/>
              <a:t>.</a:t>
            </a:r>
            <a:endParaRPr lang="en-US" sz="1600"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149080"/>
            <a:ext cx="4972613" cy="2226543"/>
          </a:xfrm>
          <a:prstGeom prst="rect">
            <a:avLst/>
          </a:prstGeom>
        </p:spPr>
      </p:pic>
    </p:spTree>
    <p:extLst>
      <p:ext uri="{BB962C8B-B14F-4D97-AF65-F5344CB8AC3E}">
        <p14:creationId xmlns:p14="http://schemas.microsoft.com/office/powerpoint/2010/main" val="1786800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3">
      <a:dk1>
        <a:srgbClr val="4D4D4D"/>
      </a:dk1>
      <a:lt1>
        <a:srgbClr val="FFFFFF"/>
      </a:lt1>
      <a:dk2>
        <a:srgbClr val="4D4D4D"/>
      </a:dk2>
      <a:lt2>
        <a:srgbClr val="ED1313"/>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188D7"/>
        </a:lt2>
        <a:accent1>
          <a:srgbClr val="4C9CD2"/>
        </a:accent1>
        <a:accent2>
          <a:srgbClr val="84BEE6"/>
        </a:accent2>
        <a:accent3>
          <a:srgbClr val="FFFFFF"/>
        </a:accent3>
        <a:accent4>
          <a:srgbClr val="404040"/>
        </a:accent4>
        <a:accent5>
          <a:srgbClr val="B2CBE5"/>
        </a:accent5>
        <a:accent6>
          <a:srgbClr val="77ACD0"/>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190F1"/>
        </a:lt2>
        <a:accent1>
          <a:srgbClr val="1FA4FF"/>
        </a:accent1>
        <a:accent2>
          <a:srgbClr val="21C5FF"/>
        </a:accent2>
        <a:accent3>
          <a:srgbClr val="FFFFFF"/>
        </a:accent3>
        <a:accent4>
          <a:srgbClr val="404040"/>
        </a:accent4>
        <a:accent5>
          <a:srgbClr val="ABCFFF"/>
        </a:accent5>
        <a:accent6>
          <a:srgbClr val="1DB2E7"/>
        </a:accent6>
        <a:hlink>
          <a:srgbClr val="21DA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5BE2"/>
        </a:lt2>
        <a:accent1>
          <a:srgbClr val="1F84FF"/>
        </a:accent1>
        <a:accent2>
          <a:srgbClr val="21AAFF"/>
        </a:accent2>
        <a:accent3>
          <a:srgbClr val="FFFFFF"/>
        </a:accent3>
        <a:accent4>
          <a:srgbClr val="404040"/>
        </a:accent4>
        <a:accent5>
          <a:srgbClr val="ABC2FF"/>
        </a:accent5>
        <a:accent6>
          <a:srgbClr val="1D9AE7"/>
        </a:accent6>
        <a:hlink>
          <a:srgbClr val="21CA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4A6E8"/>
        </a:lt2>
        <a:accent1>
          <a:srgbClr val="0C84F2"/>
        </a:accent1>
        <a:accent2>
          <a:srgbClr val="086BE2"/>
        </a:accent2>
        <a:accent3>
          <a:srgbClr val="FFFFFF"/>
        </a:accent3>
        <a:accent4>
          <a:srgbClr val="404040"/>
        </a:accent4>
        <a:accent5>
          <a:srgbClr val="AAC2F7"/>
        </a:accent5>
        <a:accent6>
          <a:srgbClr val="0660CD"/>
        </a:accent6>
        <a:hlink>
          <a:srgbClr val="0454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4BDE8"/>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ED1313"/>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299</TotalTime>
  <Words>1232</Words>
  <Application>Microsoft Office PowerPoint</Application>
  <PresentationFormat>Prezentácia na obrazovke (4:3)</PresentationFormat>
  <Paragraphs>290</Paragraphs>
  <Slides>13</Slides>
  <Notes>8</Notes>
  <HiddenSlides>0</HiddenSlides>
  <MMClips>0</MMClips>
  <ScaleCrop>false</ScaleCrop>
  <HeadingPairs>
    <vt:vector size="4" baseType="variant">
      <vt:variant>
        <vt:lpstr>Motív</vt:lpstr>
      </vt:variant>
      <vt:variant>
        <vt:i4>1</vt:i4>
      </vt:variant>
      <vt:variant>
        <vt:lpstr>Nadpisy snímok</vt:lpstr>
      </vt:variant>
      <vt:variant>
        <vt:i4>13</vt:i4>
      </vt:variant>
    </vt:vector>
  </HeadingPairs>
  <TitlesOfParts>
    <vt:vector size="14" baseType="lpstr">
      <vt:lpstr>powerpoint-template</vt:lpstr>
      <vt:lpstr>POSSIBILITIES OF INVESTMENT SUPPORT IN SLOVAKIA</vt:lpstr>
      <vt:lpstr>The current state of business in Slovakia</vt:lpstr>
      <vt:lpstr>The most problematic factors for doing business in Slovakia</vt:lpstr>
      <vt:lpstr>Financing of small and medium-sized enterprises</vt:lpstr>
      <vt:lpstr>Structure of SME financing sources</vt:lpstr>
      <vt:lpstr>External sources of SME financing</vt:lpstr>
      <vt:lpstr>1) Public resources as a source of financing for SMEs </vt:lpstr>
      <vt:lpstr>2) Financing of SMEs from EU funds </vt:lpstr>
      <vt:lpstr>3) Bank credit as a source of capital for SMEs </vt:lpstr>
      <vt:lpstr>4) Other sources of SME financing </vt:lpstr>
      <vt:lpstr>Business incubator</vt:lpstr>
      <vt:lpstr>The "research-basedspin-off„ method</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POSSIBILITIES OF INVESTMENT SUPPORT IN SLOVAKIA</dc:title>
  <dc:creator>Ivana Kovalakova</dc:creator>
  <cp:lastModifiedBy>Ivana Kovalakova</cp:lastModifiedBy>
  <cp:revision>29</cp:revision>
  <dcterms:created xsi:type="dcterms:W3CDTF">2018-10-19T11:15:34Z</dcterms:created>
  <dcterms:modified xsi:type="dcterms:W3CDTF">2018-10-22T13:13:07Z</dcterms:modified>
</cp:coreProperties>
</file>