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8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4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png" ContentType="image/png"/>
  <Override PartName="/ppt/media/image2.png" ContentType="image/png"/>
  <Override PartName="/ppt/media/image7.jpeg" ContentType="image/jpeg"/>
  <Override PartName="/ppt/media/image17.png" ContentType="image/png"/>
  <Override PartName="/ppt/media/image8.jpeg" ContentType="image/jpeg"/>
  <Override PartName="/ppt/media/image10.png" ContentType="image/png"/>
  <Override PartName="/ppt/media/image9.png" ContentType="image/png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Экспорт в ЕС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numFmt formatCode="General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162.1</c:v>
                </c:pt>
                <c:pt idx="1">
                  <c:v>201.3</c:v>
                </c:pt>
                <c:pt idx="2">
                  <c:v>215.1</c:v>
                </c:pt>
                <c:pt idx="3">
                  <c:v>207</c:v>
                </c:pt>
                <c:pt idx="4">
                  <c:v>182.4</c:v>
                </c:pt>
                <c:pt idx="5">
                  <c:v>136.4</c:v>
                </c:pt>
                <c:pt idx="6">
                  <c:v>118.7</c:v>
                </c:pt>
                <c:pt idx="7">
                  <c:v>108.3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Импорт из ЕС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numFmt formatCode="General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86.3</c:v>
                </c:pt>
                <c:pt idx="1">
                  <c:v>108.6</c:v>
                </c:pt>
                <c:pt idx="2">
                  <c:v>123.4</c:v>
                </c:pt>
                <c:pt idx="3">
                  <c:v>119.5</c:v>
                </c:pt>
                <c:pt idx="4">
                  <c:v>103.2</c:v>
                </c:pt>
                <c:pt idx="5">
                  <c:v>73.7</c:v>
                </c:pt>
                <c:pt idx="6">
                  <c:v>72.4</c:v>
                </c:pt>
                <c:pt idx="7">
                  <c:v>64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Оборот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numFmt formatCode="General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trendline>
            <c:spPr>
              <a:ln w="38160">
                <a:solidFill>
                  <a:srgbClr val="000000"/>
                </a:solidFill>
                <a:round/>
              </a:ln>
            </c:spPr>
            <c:trendlineType val="poly"/>
            <c:order val="2"/>
            <c:forward val="0"/>
            <c:backward val="0"/>
            <c:dispRSqr val="0"/>
            <c:dispEq val="0"/>
          </c:trendline>
          <c:cat>
            <c:strRef>
              <c:f>categories</c:f>
              <c:strCache>
                <c:ptCount val="8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0">
                  <c:v>248.4</c:v>
                </c:pt>
                <c:pt idx="1">
                  <c:v>309.9</c:v>
                </c:pt>
                <c:pt idx="2">
                  <c:v>338.5</c:v>
                </c:pt>
                <c:pt idx="3">
                  <c:v>326.5</c:v>
                </c:pt>
                <c:pt idx="4">
                  <c:v>285.6</c:v>
                </c:pt>
                <c:pt idx="5">
                  <c:v>210.1</c:v>
                </c:pt>
                <c:pt idx="6">
                  <c:v>191.1</c:v>
                </c:pt>
                <c:pt idx="7">
                  <c:v>172.3</c:v>
                </c:pt>
              </c:numCache>
            </c:numRef>
          </c:val>
        </c:ser>
        <c:gapWidth val="150"/>
        <c:overlap val="0"/>
        <c:axId val="39962695"/>
        <c:axId val="7796072"/>
      </c:barChart>
      <c:catAx>
        <c:axId val="39962695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796072"/>
        <c:crosses val="autoZero"/>
        <c:auto val="1"/>
        <c:lblAlgn val="ctr"/>
        <c:lblOffset val="100"/>
      </c:catAx>
      <c:valAx>
        <c:axId val="779607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9962695"/>
        <c:crosses val="autoZero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  <a:r>
              <a:rPr b="0" sz="1800" spc="-1" strike="noStrike">
                <a:solidFill>
                  <a:srgbClr val="000000"/>
                </a:solidFill>
                <a:latin typeface="Calibri"/>
              </a:rPr>
              <a:t>Структура экспорта России в 2017 году </a:t>
            </a:r>
          </a:p>
        </c:rich>
      </c:tx>
      <c:layout>
        <c:manualLayout>
          <c:xMode val="edge"/>
          <c:yMode val="edge"/>
          <c:x val="0.0534748373844574"/>
          <c:y val="0.83544303797468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593735022252653"/>
          <c:h val="0.905270124927608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25"/>
          <c:dPt>
            <c:idx val="0"/>
            <c:explosion val="25"/>
            <c:spPr>
              <a:ln>
                <a:noFill/>
              </a:ln>
            </c:spPr>
          </c:dPt>
          <c:dPt>
            <c:idx val="1"/>
            <c:explosion val="25"/>
            <c:spPr>
              <a:ln>
                <a:noFill/>
              </a:ln>
            </c:spPr>
          </c:dPt>
          <c:dPt>
            <c:idx val="2"/>
            <c:explosion val="25"/>
            <c:spPr>
              <a:ln>
                <a:noFill/>
              </a:ln>
            </c:spPr>
          </c:dPt>
          <c:dPt>
            <c:idx val="3"/>
            <c:explosion val="25"/>
            <c:spPr>
              <a:ln>
                <a:noFill/>
              </a:ln>
            </c:spPr>
          </c:dPt>
          <c:dPt>
            <c:idx val="4"/>
            <c:explosion val="25"/>
            <c:spPr>
              <a:ln>
                <a:noFill/>
              </a:ln>
            </c:spPr>
          </c:dPt>
          <c:dPt>
            <c:idx val="5"/>
            <c:explosion val="25"/>
            <c:spPr>
              <a:ln>
                <a:noFill/>
              </a:ln>
            </c:spPr>
          </c:dPt>
          <c:dPt>
            <c:idx val="6"/>
            <c:explosion val="25"/>
            <c:spPr>
              <a:ln>
                <a:noFill/>
              </a:ln>
            </c:spPr>
          </c:dPt>
          <c:dLbls>
            <c:numFmt formatCode="General" sourceLinked="1"/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dLblPos val="bestFit"/>
              <c:showLegendKey val="0"/>
              <c:showVal val="0"/>
              <c:showCatName val="0"/>
              <c:showSerName val="0"/>
              <c:showPercent val="0"/>
            </c:dLbl>
            <c:dLblPos val="bestFit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Минеральные продукты</c:v>
                </c:pt>
                <c:pt idx="1">
                  <c:v>Металлы и изделия из них</c:v>
                </c:pt>
                <c:pt idx="2">
                  <c:v>Продукция химической промышленности</c:v>
                </c:pt>
                <c:pt idx="3">
                  <c:v>Машины, оборудование и транспортные средства</c:v>
                </c:pt>
                <c:pt idx="4">
                  <c:v>Продовольственные товары и сельскохозяйственное сырьё</c:v>
                </c:pt>
                <c:pt idx="5">
                  <c:v>Древесина и целлюлозно-бумажные изделия</c:v>
                </c:pt>
                <c:pt idx="6">
                  <c:v>Драгоценные металлы и камни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60.37</c:v>
                </c:pt>
                <c:pt idx="1">
                  <c:v>10.43</c:v>
                </c:pt>
                <c:pt idx="2">
                  <c:v>6.7</c:v>
                </c:pt>
                <c:pt idx="3">
                  <c:v>6.02</c:v>
                </c:pt>
                <c:pt idx="4">
                  <c:v>5.8</c:v>
                </c:pt>
                <c:pt idx="5">
                  <c:v>3.31</c:v>
                </c:pt>
                <c:pt idx="6">
                  <c:v>3.09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3768371546149"/>
          <c:y val="0.0243854034374736"/>
          <c:w val="0.404536839829159"/>
          <c:h val="0.9756145677868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20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zero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2000" spc="-1" strike="noStrike">
                <a:solidFill>
                  <a:srgbClr val="000000"/>
                </a:solidFill>
                <a:latin typeface="Calibri"/>
              </a:defRPr>
            </a:pPr>
            <a:r>
              <a:rPr b="0" sz="2000" spc="-1" strike="noStrike">
                <a:solidFill>
                  <a:srgbClr val="000000"/>
                </a:solidFill>
                <a:latin typeface="Calibri"/>
              </a:rPr>
              <a:t>Структура импорта России в 2017 году </a:t>
            </a:r>
          </a:p>
        </c:rich>
      </c:tx>
      <c:layout>
        <c:manualLayout>
          <c:xMode val="edge"/>
          <c:yMode val="edge"/>
          <c:x val="0.15900434050846"/>
          <c:y val="0.7925459317585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sideWall>
      <c:spPr>
        <a:solidFill>
          <a:srgbClr val="d9d9d9"/>
        </a:solidFill>
        <a:ln>
          <a:noFill/>
        </a:ln>
      </c:spPr>
    </c:sideWall>
    <c:backWall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0129034163049576"/>
          <c:y val="0.038005249343832"/>
          <c:w val="0.59084064133227"/>
          <c:h val="0.774173228346457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25"/>
          <c:dPt>
            <c:idx val="0"/>
            <c:explosion val="25"/>
            <c:spPr>
              <a:ln>
                <a:noFill/>
              </a:ln>
            </c:spPr>
          </c:dPt>
          <c:dPt>
            <c:idx val="1"/>
            <c:explosion val="25"/>
            <c:spPr>
              <a:ln>
                <a:noFill/>
              </a:ln>
            </c:spPr>
          </c:dPt>
          <c:dPt>
            <c:idx val="2"/>
            <c:explosion val="25"/>
            <c:spPr>
              <a:ln>
                <a:noFill/>
              </a:ln>
            </c:spPr>
          </c:dPt>
          <c:dPt>
            <c:idx val="3"/>
            <c:explosion val="25"/>
            <c:spPr>
              <a:ln>
                <a:noFill/>
              </a:ln>
            </c:spPr>
          </c:dPt>
          <c:dPt>
            <c:idx val="4"/>
            <c:explosion val="25"/>
            <c:spPr>
              <a:ln>
                <a:noFill/>
              </a:ln>
            </c:spPr>
          </c:dPt>
          <c:dPt>
            <c:idx val="5"/>
            <c:explosion val="25"/>
            <c:spPr>
              <a:ln>
                <a:noFill/>
              </a:ln>
            </c:spPr>
          </c:dPt>
          <c:dPt>
            <c:idx val="6"/>
            <c:explosion val="25"/>
            <c:spPr>
              <a:ln>
                <a:noFill/>
              </a:ln>
            </c:spPr>
          </c:dPt>
          <c:dLbls>
            <c:numFmt formatCode="General" sourceLinked="1"/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dLblPos val="bestFit"/>
              <c:showLegendKey val="0"/>
              <c:showVal val="0"/>
              <c:showCatName val="0"/>
              <c:showSerName val="0"/>
              <c:showPercent val="0"/>
            </c:dLbl>
            <c:dLblPos val="bestFit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Машины, оборудование и транспортные средства</c:v>
                </c:pt>
                <c:pt idx="1">
                  <c:v>Продукция химической промышленности</c:v>
                </c:pt>
                <c:pt idx="2">
                  <c:v>Продовольственные товары и сельскохозяйственное сырьё</c:v>
                </c:pt>
                <c:pt idx="3">
                  <c:v>Металлы и изделия из них</c:v>
                </c:pt>
                <c:pt idx="4">
                  <c:v>Текстиль и обувь</c:v>
                </c:pt>
                <c:pt idx="5">
                  <c:v>Минеральные продукты</c:v>
                </c:pt>
                <c:pt idx="6">
                  <c:v>Древесина и целлюлозно-бумажные изделия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45.62</c:v>
                </c:pt>
                <c:pt idx="1">
                  <c:v>17.74</c:v>
                </c:pt>
                <c:pt idx="2">
                  <c:v>12.7</c:v>
                </c:pt>
                <c:pt idx="3">
                  <c:v>6.89</c:v>
                </c:pt>
                <c:pt idx="4">
                  <c:v>5.97</c:v>
                </c:pt>
                <c:pt idx="5">
                  <c:v>1.95</c:v>
                </c:pt>
                <c:pt idx="6">
                  <c:v>1.59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111208507766"/>
          <c:y val="0.0034916827449549"/>
          <c:w val="0.37058090387454"/>
          <c:h val="0.989766908275538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zero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8887185675614"/>
          <c:y val="0.189816272965879"/>
          <c:w val="0.762532207038257"/>
          <c:h val="0.724461942257218"/>
        </c:manualLayout>
      </c:layout>
      <c:barChart>
        <c:barDir val="bar"/>
        <c:grouping val="clustered"/>
        <c:varyColors val="0"/>
        <c:ser>
          <c:idx val="0"/>
          <c:order val="0"/>
          <c:spPr>
            <a:ln w="76320">
              <a:noFill/>
            </a:ln>
          </c:spPr>
          <c:invertIfNegative val="0"/>
          <c:dLbls>
            <c:numFmt formatCode="General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0"/>
                <c:pt idx="0">
                  <c:v>Россия</c:v>
                </c:pt>
                <c:pt idx="1">
                  <c:v>Китай</c:v>
                </c:pt>
                <c:pt idx="2">
                  <c:v>Индонезия</c:v>
                </c:pt>
                <c:pt idx="3">
                  <c:v>Индия</c:v>
                </c:pt>
                <c:pt idx="4">
                  <c:v>Бразилия</c:v>
                </c:pt>
                <c:pt idx="5">
                  <c:v>Южная Корея</c:v>
                </c:pt>
                <c:pt idx="6">
                  <c:v>Турция</c:v>
                </c:pt>
                <c:pt idx="7">
                  <c:v>США</c:v>
                </c:pt>
                <c:pt idx="8">
                  <c:v>Австралия</c:v>
                </c:pt>
                <c:pt idx="9">
                  <c:v>Тайланд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36</c:v>
                </c:pt>
                <c:pt idx="1">
                  <c:v>25</c:v>
                </c:pt>
                <c:pt idx="2">
                  <c:v>23</c:v>
                </c:pt>
                <c:pt idx="3">
                  <c:v>21</c:v>
                </c:pt>
                <c:pt idx="4">
                  <c:v>21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14</c:v>
                </c:pt>
                <c:pt idx="9">
                  <c:v>12</c:v>
                </c:pt>
              </c:numCache>
            </c:numRef>
          </c:val>
        </c:ser>
        <c:ser>
          <c:idx val="1"/>
          <c:order val="1"/>
          <c:spPr>
            <a:ln>
              <a:noFill/>
            </a:ln>
          </c:spPr>
          <c:invertIfNegative val="0"/>
          <c:cat>
            <c:strRef>
              <c:f>categories</c:f>
              <c:strCache>
                <c:ptCount val="10"/>
                <c:pt idx="0">
                  <c:v>Россия</c:v>
                </c:pt>
                <c:pt idx="1">
                  <c:v>Китай</c:v>
                </c:pt>
                <c:pt idx="2">
                  <c:v>Индонезия</c:v>
                </c:pt>
                <c:pt idx="3">
                  <c:v>Индия</c:v>
                </c:pt>
                <c:pt idx="4">
                  <c:v>Бразилия</c:v>
                </c:pt>
                <c:pt idx="5">
                  <c:v>Южная Корея</c:v>
                </c:pt>
                <c:pt idx="6">
                  <c:v>Турция</c:v>
                </c:pt>
                <c:pt idx="7">
                  <c:v>США</c:v>
                </c:pt>
                <c:pt idx="8">
                  <c:v>Австралия</c:v>
                </c:pt>
                <c:pt idx="9">
                  <c:v>Тайланд</c:v>
                </c:pt>
              </c:strCache>
            </c:strRef>
          </c:cat>
        </c:ser>
        <c:ser>
          <c:idx val="2"/>
          <c:order val="2"/>
          <c:spPr>
            <a:ln>
              <a:noFill/>
            </a:ln>
          </c:spPr>
          <c:invertIfNegative val="0"/>
          <c:cat>
            <c:strRef>
              <c:f>categories</c:f>
              <c:strCache>
                <c:ptCount val="10"/>
                <c:pt idx="0">
                  <c:v>Россия</c:v>
                </c:pt>
                <c:pt idx="1">
                  <c:v>Китай</c:v>
                </c:pt>
                <c:pt idx="2">
                  <c:v>Индонезия</c:v>
                </c:pt>
                <c:pt idx="3">
                  <c:v>Индия</c:v>
                </c:pt>
                <c:pt idx="4">
                  <c:v>Бразилия</c:v>
                </c:pt>
                <c:pt idx="5">
                  <c:v>Южная Корея</c:v>
                </c:pt>
                <c:pt idx="6">
                  <c:v>Турция</c:v>
                </c:pt>
                <c:pt idx="7">
                  <c:v>США</c:v>
                </c:pt>
                <c:pt idx="8">
                  <c:v>Австралия</c:v>
                </c:pt>
                <c:pt idx="9">
                  <c:v>Тайланд</c:v>
                </c:pt>
              </c:strCache>
            </c:strRef>
          </c:cat>
        </c:ser>
        <c:ser>
          <c:idx val="3"/>
          <c:order val="3"/>
          <c:spPr>
            <a:ln>
              <a:noFill/>
            </a:ln>
          </c:spPr>
          <c:invertIfNegative val="0"/>
          <c:cat>
            <c:strRef>
              <c:f>categories</c:f>
              <c:strCache>
                <c:ptCount val="10"/>
                <c:pt idx="0">
                  <c:v>Россия</c:v>
                </c:pt>
                <c:pt idx="1">
                  <c:v>Китай</c:v>
                </c:pt>
                <c:pt idx="2">
                  <c:v>Индонезия</c:v>
                </c:pt>
                <c:pt idx="3">
                  <c:v>Индия</c:v>
                </c:pt>
                <c:pt idx="4">
                  <c:v>Бразилия</c:v>
                </c:pt>
                <c:pt idx="5">
                  <c:v>Южная Корея</c:v>
                </c:pt>
                <c:pt idx="6">
                  <c:v>Турция</c:v>
                </c:pt>
                <c:pt idx="7">
                  <c:v>США</c:v>
                </c:pt>
                <c:pt idx="8">
                  <c:v>Австралия</c:v>
                </c:pt>
                <c:pt idx="9">
                  <c:v>Тайланд</c:v>
                </c:pt>
              </c:strCache>
            </c:strRef>
          </c:cat>
        </c:ser>
        <c:gapWidth val="150"/>
        <c:overlap val="0"/>
        <c:axId val="65926473"/>
        <c:axId val="75079621"/>
      </c:barChart>
      <c:catAx>
        <c:axId val="65926473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2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5079621"/>
        <c:crosses val="autoZero"/>
        <c:auto val="1"/>
        <c:lblAlgn val="ctr"/>
        <c:lblOffset val="100"/>
      </c:catAx>
      <c:valAx>
        <c:axId val="7507962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5926473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EABD05E-B412-400A-95A6-1EA860FF98F4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08.11.2018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0D26F3B-0FDF-43D4-B9CB-9BFC548F955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2BA87F5-F798-4879-8EA7-B8DBE8F5C0A1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08.11.2018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16DC4D-AF8F-447D-A914-73C55505DFF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8680" y="1134000"/>
            <a:ext cx="10711080" cy="2294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Приоритеты внешнеэкономической политики промышленного региона России в условиях сложившейся геополитической ситуации</a:t>
            </a:r>
            <a:br/>
            <a:br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The priority of industrial Russian region’s external economic policy in terms of modern geopolitical situation</a:t>
            </a:r>
            <a:br/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724280" y="4376160"/>
            <a:ext cx="9143640" cy="248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</a:rPr>
              <a:t>Devyaterikova Lyubov Sergeevna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</a:rPr>
              <a:t>Michkareva Anna Aleksandrovna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</a:rPr>
              <a:t>Matyuha Elena Vyacheslavovna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</a:rPr>
              <a:t>Spasskikh Margarita Alekseevna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8b8b8b"/>
                </a:solidFill>
                <a:latin typeface="Calibri"/>
              </a:rPr>
              <a:t>Yachmeneva Anastasia Sergeevna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767160" y="4019040"/>
            <a:ext cx="4489200" cy="252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wipe dir="l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Диаграмма 3"/>
          <p:cNvGraphicFramePr/>
          <p:nvPr/>
        </p:nvGraphicFramePr>
        <p:xfrm>
          <a:off x="0" y="0"/>
          <a:ext cx="1219176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8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5D1F9AF-08B8-41B3-9527-2F84664DD65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24" dur="indefinite" restart="never" nodeType="tmRoot">
          <p:childTnLst>
            <p:seq>
              <p:cTn id="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Объект 5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609480" y="754200"/>
            <a:ext cx="10972440" cy="37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По итогам 2017 года Россия осталась лидером по числу торговых и инвестиционных ограничений, действующих в отношении компаний из стран Евросоюза, согласно годовому докладу Европейской комиссии о торговых и инвестиционных барьерах.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05D2432-F5CE-4A61-BD06-03F86DCC7E5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26" dur="indefinite" restart="never" nodeType="tmRoot">
          <p:childTnLst>
            <p:seq>
              <p:cTn id="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Диаграмма 3"/>
          <p:cNvGraphicFramePr/>
          <p:nvPr/>
        </p:nvGraphicFramePr>
        <p:xfrm>
          <a:off x="587880" y="0"/>
          <a:ext cx="1103760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4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9D80334-7957-4EC5-95AC-588BBC39226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28" dur="indefinite" restart="never" nodeType="tmRoot">
          <p:childTnLst>
            <p:seq>
              <p:cTn id="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5" descr=""/>
          <p:cNvPicPr/>
          <p:nvPr/>
        </p:nvPicPr>
        <p:blipFill>
          <a:blip r:embed="rId1"/>
          <a:srcRect l="0" t="11067" r="0" b="0"/>
          <a:stretch/>
        </p:blipFill>
        <p:spPr>
          <a:xfrm>
            <a:off x="0" y="32112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TextShape 2"/>
          <p:cNvSpPr txBox="1"/>
          <p:nvPr/>
        </p:nvSpPr>
        <p:spPr>
          <a:xfrm>
            <a:off x="709560" y="191412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Два типа торговых ограничений</a:t>
            </a:r>
            <a:br/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3"/>
          <p:cNvSpPr/>
          <p:nvPr/>
        </p:nvSpPr>
        <p:spPr>
          <a:xfrm>
            <a:off x="2286720" y="3336840"/>
            <a:ext cx="935640" cy="36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TextShape 4"/>
          <p:cNvSpPr txBox="1"/>
          <p:nvPr/>
        </p:nvSpPr>
        <p:spPr>
          <a:xfrm>
            <a:off x="525600" y="3417480"/>
            <a:ext cx="4592520" cy="3119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343080" indent="-342720">
              <a:lnSpc>
                <a:spcPct val="9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Внутристрановые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касаются услуг, инвестиций, госзаказов, прав на интеллектуальную собственность или несправедливых технических барьеров в торговле. 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Пограничные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меры представляют собой ограничения импорта и экспорта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Россия является лидером в обеих категориях — сейчас с ее стороны в отношении Евросоюза действуют 19 внутристрановых и 17 пограничных ограничений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5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CFE91BB-9D2C-4505-AEE8-15883111DDB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30" dur="indefinite" restart="never" nodeType="tmRoot">
          <p:childTnLst>
            <p:seq>
              <p:cTn id="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0040" y="1324800"/>
            <a:ext cx="38678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«Большинство стран Евросоюза являются сегодня торговыми партнерами Среднего Урала. Свыше 30% общего внешнеторгового оборота области приходится именно на эти государства. Традиционно самые высокие показатели достигаются в сотрудничестве с Францией, Германией, Италией»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Евгений Куйвашев, губернатор Свердловской области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2" name="Рисунок 4" descr=""/>
          <p:cNvPicPr/>
          <p:nvPr/>
        </p:nvPicPr>
        <p:blipFill>
          <a:blip r:embed="rId1"/>
          <a:srcRect l="12031" t="5902" r="0" b="0"/>
          <a:stretch/>
        </p:blipFill>
        <p:spPr>
          <a:xfrm>
            <a:off x="4309200" y="629640"/>
            <a:ext cx="7562160" cy="54579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33" name="TextShape 2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070384E-6857-4CAB-A7BD-1FB558A49AF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32" dur="indefinite" restart="never" nodeType="tmRoot">
          <p:childTnLst>
            <p:seq>
              <p:cTn id="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Свердловская область и страны ЕС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 Свердловской области насчитывается около 50 компаний-экспортеров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 страны ЕС приходится более трети внешнеторгового оборота региона, около 50% иностранных инвестиций и большая часть импорта технологий и квалифицированных трудовых ресурсов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Важнейший приоритет — наращивание экспорта (прежде всего, металлов) и увеличение присутствия на европейских рынках.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BF7BA77-DF09-4D99-B4FB-EB73700FF12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34" dur="indefinite" restart="never" nodeType="tmRoot">
          <p:childTnLst>
            <p:seq>
              <p:cTn id="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9" name="Line 2"/>
          <p:cNvSpPr/>
          <p:nvPr/>
        </p:nvSpPr>
        <p:spPr>
          <a:xfrm>
            <a:off x="4653360" y="2286000"/>
            <a:ext cx="360" cy="2286000"/>
          </a:xfrm>
          <a:prstGeom prst="line">
            <a:avLst/>
          </a:prstGeom>
          <a:ln w="1584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TextShape 3"/>
          <p:cNvSpPr txBox="1"/>
          <p:nvPr/>
        </p:nvSpPr>
        <p:spPr>
          <a:xfrm>
            <a:off x="5155200" y="1065960"/>
            <a:ext cx="5744160" cy="4726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«Помимо роста спроса на экспорт, развитию предприятий сектора должны способствовать налоговые льготы и совершенствование законодательства в рамках программы по модернизации и создания новых рабочих мест Свердловской области до 2020 года.»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Тимур Нигматуллин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аналитик «Инвесткафе»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10453320" y="6356520"/>
            <a:ext cx="900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A6F410AB-C917-4A9F-82D7-32B9CF26570F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36" dur="indefinite" restart="never" nodeType="tmRoot">
          <p:childTnLst>
            <p:seq>
              <p:cTn id="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Рисунок 5" descr=""/>
          <p:cNvPicPr/>
          <p:nvPr/>
        </p:nvPicPr>
        <p:blipFill>
          <a:blip r:embed="rId1"/>
          <a:srcRect l="0" t="885" r="0" b="1932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4" name="TextShape 2"/>
          <p:cNvSpPr txBox="1"/>
          <p:nvPr/>
        </p:nvSpPr>
        <p:spPr>
          <a:xfrm>
            <a:off x="1523880" y="136440"/>
            <a:ext cx="9143640" cy="1811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ffffff"/>
                </a:solidFill>
                <a:latin typeface="Calibri"/>
              </a:rPr>
              <a:t>Свердловская область и страны ЕС - инвестиции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BC6D94E-06BB-4AFF-8488-4BCD803D77A6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398880" y="1948320"/>
            <a:ext cx="11504520" cy="429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запуск компанией Enel парогазовой установки мощностью 410 МВт на Среднеуральской ГРЭС 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освоение Собственно-Качканарского месторождения «ЕВРАЗ Качканарский ГОК»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строительство цеха по производству металлоконструкций из гнутых профилей на Уральском заводе горячего цинкования совместно с итальянской компанией «G. M. Gruppo Maccabeo» 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«Прокатный комплекс» на ОАО «Каменск-Уральский металлургический завод» (УК «Алюминиевые продукты» )., совместно с итальянской компанией Danieli.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Сотрудничество чешской компании — «Алта» с Уралвагонзаводом по реконструкции и модернизации производственных мощностей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  <p:timing>
    <p:tnLst>
      <p:par>
        <p:cTn id="38" dur="indefinite" restart="never" nodeType="tmRoot">
          <p:childTnLst>
            <p:seq>
              <p:cTn id="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069880" y="365040"/>
            <a:ext cx="6171840" cy="1828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ru-RU" sz="3100" spc="-1" strike="noStrike">
                <a:solidFill>
                  <a:srgbClr val="ffffff"/>
                </a:solidFill>
                <a:latin typeface="Calibri"/>
              </a:rPr>
              <a:t>Концерн Simens реализует крупный машиностроительный проект на Урале</a:t>
            </a:r>
            <a:br/>
            <a:endParaRPr b="0" lang="ru-RU" sz="3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Рисунок 5" descr=""/>
          <p:cNvPicPr/>
          <p:nvPr/>
        </p:nvPicPr>
        <p:blipFill>
          <a:blip r:embed="rId1"/>
          <a:srcRect l="18922" t="0" r="13421" b="0"/>
          <a:stretch/>
        </p:blipFill>
        <p:spPr>
          <a:xfrm>
            <a:off x="0" y="0"/>
            <a:ext cx="4639320" cy="685764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5069880" y="2028240"/>
            <a:ext cx="6171840" cy="446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«Нас привлекает то, что Урал — это крупный промышленный центр, здесь есть все — высокий научно-технический потенциал, подготовленный персонал, динамично развивающиеся предприятия: Уралвагонзавод, УГМК. Мы наблюдаем высокую деловую активность в регионе и видим, что местные власти готовы к конструктивному диалогу. Довольно быстро мы нашли общий язык с нашим российским партнером — Группой Синара — и уже реализуем масштабные совместные проекты. На нашем совместном предприятии „Уральские локомотивы” уже производятся электровозы „Гранит”, а также локализовано производство пассажирских поездов „Ласточка”»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Дитрих Меллер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президент компании «Сименс» в России и Центральной Азии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10148760" y="6356520"/>
            <a:ext cx="12045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21</a:t>
            </a:r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40" dur="indefinite" restart="never" nodeType="tmRoot">
          <p:childTnLst>
            <p:seq>
              <p:cTn id="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 flipH="1" rot="5400000">
            <a:off x="-529200" y="996840"/>
            <a:ext cx="5923080" cy="4864320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"/>
          <p:cNvSpPr/>
          <p:nvPr/>
        </p:nvSpPr>
        <p:spPr>
          <a:xfrm flipH="1" rot="5400000">
            <a:off x="-457920" y="1050480"/>
            <a:ext cx="5609160" cy="4756680"/>
          </a:xfrm>
          <a:prstGeom prst="round2SameRect">
            <a:avLst>
              <a:gd name="adj1" fmla="val 2061"/>
              <a:gd name="adj2" fmla="val 0"/>
            </a:avLst>
          </a:prstGeom>
          <a:noFill/>
          <a:ln w="507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TextShape 3"/>
          <p:cNvSpPr txBox="1"/>
          <p:nvPr/>
        </p:nvSpPr>
        <p:spPr>
          <a:xfrm>
            <a:off x="321840" y="981000"/>
            <a:ext cx="4092480" cy="1623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Страны ЕС - Свердловская область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Line 4"/>
          <p:cNvSpPr/>
          <p:nvPr/>
        </p:nvSpPr>
        <p:spPr>
          <a:xfrm>
            <a:off x="523800" y="2705760"/>
            <a:ext cx="1597680" cy="360"/>
          </a:xfrm>
          <a:prstGeom prst="line">
            <a:avLst/>
          </a:prstGeom>
          <a:ln w="5076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TextShape 5"/>
          <p:cNvSpPr txBox="1"/>
          <p:nvPr/>
        </p:nvSpPr>
        <p:spPr>
          <a:xfrm>
            <a:off x="321840" y="2834640"/>
            <a:ext cx="4092480" cy="2584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«ИТС итальянский технологический сервис»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«Интеркер»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«DUNA-Урал»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Рисунок 3" descr=""/>
          <p:cNvPicPr/>
          <p:nvPr/>
        </p:nvPicPr>
        <p:blipFill>
          <a:blip r:embed="rId1"/>
          <a:stretch/>
        </p:blipFill>
        <p:spPr>
          <a:xfrm>
            <a:off x="5203800" y="921600"/>
            <a:ext cx="6541920" cy="4857120"/>
          </a:xfrm>
          <a:prstGeom prst="rect">
            <a:avLst/>
          </a:prstGeom>
          <a:ln>
            <a:noFill/>
          </a:ln>
        </p:spPr>
      </p:pic>
      <p:sp>
        <p:nvSpPr>
          <p:cNvPr id="157" name="TextShape 6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76107D7-E6D8-4379-B47F-6394C4CE008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42" dur="indefinite" restart="never" nodeType="tmRoot">
          <p:childTnLst>
            <p:seq>
              <p:cTn id="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Принципы внешнеэкэномической политики России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09480" y="1417680"/>
            <a:ext cx="10972440" cy="5257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специализация в мировом разделении труда на высокотехнологичных товарах, интеллектуальных услугах и товарах с высокой степенью переработки;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достижение лидирующих позиций в поставках энергоресурсов на мировые рынки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реализация имеющихся конкурентных преимуществ в сфере транспорта, аграрном секторе и сфере переработки сырья;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усиление позиций на мировом рынке в качестве экспортера аграрной продукции, снижение зависимости от импорта;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обеспечение глобальной конкурентоспособности обрабатывающих отраслей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создание интегрированного евразийского экономического пространства совместного развития, превращение России в один из мировых финансовых центров;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выстраивание стабильных диверсифицированных связей с мировыми экономическими центрами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усиление роли России в решении глобальных проблем и формировании мирового экономического порядка.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622C19B-B3C4-4B61-829B-CA109B71068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B569688-B3F7-4B2B-9B2B-E560C944C7E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159" name="Рисунок 5" descr=""/>
          <p:cNvPicPr/>
          <p:nvPr/>
        </p:nvPicPr>
        <p:blipFill>
          <a:blip r:embed="rId1"/>
          <a:srcRect l="0" t="14308" r="1695" b="0"/>
          <a:stretch/>
        </p:blipFill>
        <p:spPr>
          <a:xfrm>
            <a:off x="947520" y="507600"/>
            <a:ext cx="9374760" cy="537732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3032280" y="5936040"/>
            <a:ext cx="7228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товарооборот Август, 2017 - Август, 2018 (Уральский регион – Словакия) 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wipe dir="l"/>
  </p:transition>
  <p:timing>
    <p:tnLst>
      <p:par>
        <p:cTn id="44" dur="indefinite" restart="never" nodeType="tmRoot">
          <p:childTnLst>
            <p:seq>
              <p:cTn id="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5" descr=""/>
          <p:cNvPicPr/>
          <p:nvPr/>
        </p:nvPicPr>
        <p:blipFill>
          <a:blip r:embed="rId1"/>
          <a:srcRect l="0" t="14274" r="0" b="145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blipFill rotWithShape="0">
            <a:blip r:embed="rId2">
              <a:alphaModFix amt="30000"/>
            </a:blip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TextShape 3"/>
          <p:cNvSpPr txBox="1"/>
          <p:nvPr/>
        </p:nvSpPr>
        <p:spPr>
          <a:xfrm>
            <a:off x="538200" y="136440"/>
            <a:ext cx="9951480" cy="161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Инвестиционные проекты России и Словакии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4"/>
          <p:cNvSpPr txBox="1"/>
          <p:nvPr/>
        </p:nvSpPr>
        <p:spPr>
          <a:xfrm>
            <a:off x="864360" y="1695240"/>
            <a:ext cx="10207080" cy="4660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200" spc="-1" strike="noStrike">
                <a:solidFill>
                  <a:srgbClr val="ffffff"/>
                </a:solidFill>
                <a:latin typeface="Calibri"/>
              </a:rPr>
              <a:t>Основу российско-словацких экономических отношений составляет взаимодействие в области топливно-энергетического комплекса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200" spc="-1" strike="noStrike">
                <a:solidFill>
                  <a:srgbClr val="ffffff"/>
                </a:solidFill>
                <a:latin typeface="Calibri"/>
              </a:rPr>
              <a:t>Долгосрочные контракты по поставкам ядерного топлива для АЭС "Ясловске Богунице" и АЭС "Моховце". Модернизации энергоблоков №3 и №4 АЭС "Богунице" и повышению мощности энергоблоков №1 и №2 АЭС "Моховце".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200" spc="-1" strike="noStrike">
                <a:solidFill>
                  <a:srgbClr val="ffffff"/>
                </a:solidFill>
                <a:latin typeface="Calibri"/>
              </a:rPr>
              <a:t>Холдинг «Юнона» совместно со словацкой инжиниринговой компанией «RE-VI» реализует проект по созданию диализных центров с помощью сборных конструкций на территории Российской Федерации.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200" spc="-1" strike="noStrike">
                <a:solidFill>
                  <a:srgbClr val="ffffff"/>
                </a:solidFill>
                <a:latin typeface="Calibri"/>
              </a:rPr>
              <a:t>Новоуральский завод «Медсинтез» взаимодействует со словацкой фармацевтической компанией ВУЛМ (VULM). Проводится работа по продвижению продукции «Медсинтеза». 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Wingdings" charset="2"/>
              <a:buChar char=""/>
            </a:pPr>
            <a:r>
              <a:rPr b="0" lang="ru-RU" sz="2200" spc="-1" strike="noStrike">
                <a:solidFill>
                  <a:srgbClr val="ffffff"/>
                </a:solidFill>
                <a:latin typeface="Calibri"/>
              </a:rPr>
              <a:t>В банковской области на словацком рынке действует российский Сбербанк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5"/>
          <p:cNvSpPr txBox="1"/>
          <p:nvPr/>
        </p:nvSpPr>
        <p:spPr>
          <a:xfrm>
            <a:off x="8610480" y="6356520"/>
            <a:ext cx="24609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A768F893-E2C4-4487-BBF4-A723C016EB17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46" dur="indefinite" restart="never" nodeType="tmRoot">
          <p:childTnLst>
            <p:seq>
              <p:cTn id="4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55680" y="0"/>
            <a:ext cx="11480040" cy="2753640"/>
          </a:xfrm>
          <a:prstGeom prst="rect">
            <a:avLst/>
          </a:prstGeom>
          <a:gradFill rotWithShape="0"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Picture 9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9" name="TextShape 2"/>
          <p:cNvSpPr txBox="1"/>
          <p:nvPr/>
        </p:nvSpPr>
        <p:spPr>
          <a:xfrm>
            <a:off x="1179360" y="826560"/>
            <a:ext cx="98330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latin typeface="Calibri"/>
              </a:rPr>
              <a:t>Россия- Евросоюз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1179360" y="3093120"/>
            <a:ext cx="9833040" cy="269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 отдаленной перспективе Россия и Евросоюз могли бы создать новую платформу политических отношений взамен невосстановимой интеграционной повестки дня. Такой платформой могло бы стать равновесие, основой для которого станут добрососедство, открытость, взаимное уважение к ценностным, общественным и политическим различиям и сотрудничество на базе взаимных интересов. В формирующемся геоэкономическом, геополитическом и геостратегическом комплексе Большой Евразии обновленные таким образом отношения РФ — ЕС могли бы стать одним из факторов континентальной стабильности.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4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EB34195-ABD5-48A9-A613-960AE2CA424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48" dur="indefinite" restart="never" nodeType="tmRoot">
          <p:childTnLst>
            <p:seq>
              <p:cTn id="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4" descr=""/>
          <p:cNvPicPr/>
          <p:nvPr/>
        </p:nvPicPr>
        <p:blipFill>
          <a:blip r:embed="rId1"/>
          <a:srcRect l="0" t="32692" r="0" b="9958"/>
          <a:stretch/>
        </p:blipFill>
        <p:spPr>
          <a:xfrm>
            <a:off x="0" y="0"/>
            <a:ext cx="12191760" cy="4666680"/>
          </a:xfrm>
          <a:prstGeom prst="rect">
            <a:avLst/>
          </a:prstGeom>
          <a:ln>
            <a:noFill/>
          </a:ln>
        </p:spPr>
      </p:pic>
      <p:pic>
        <p:nvPicPr>
          <p:cNvPr id="89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456200" y="4388400"/>
            <a:ext cx="823680" cy="7027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Shape 2"/>
          <p:cNvSpPr txBox="1"/>
          <p:nvPr/>
        </p:nvSpPr>
        <p:spPr>
          <a:xfrm>
            <a:off x="403200" y="4641480"/>
            <a:ext cx="5021280" cy="1509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ru-RU" sz="3400" spc="-1" strike="noStrike">
                <a:solidFill>
                  <a:srgbClr val="000000"/>
                </a:solidFill>
                <a:latin typeface="Calibri"/>
              </a:rPr>
              <a:t>Приоритеты сотрудничества России и стран ЕС</a:t>
            </a: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5424840" y="4388400"/>
            <a:ext cx="6628320" cy="2294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общее экономическое пространство;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пространство в сфере свободы, безопасности и правосудия;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сфере внешней безопасности;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образования, науки и культуры;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4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1979B0A-985E-4FDE-A032-24EE2378691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Рисунок 1" descr=""/>
          <p:cNvPicPr/>
          <p:nvPr/>
        </p:nvPicPr>
        <p:blipFill>
          <a:blip r:embed="rId1"/>
          <a:srcRect l="0" t="16354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Европейский Союз является ключевым торговым и инвестиционным партнером России, в то время как Россия для Европейского Союза является четвёртым по величине торговым партнером. В настоящее время на страны ЕС приходится 42,6% от всего российского товарооборота.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B29BE8C-D86B-420F-9CF7-6B535E60340B}" type="slidenum">
              <a:rPr b="0" lang="ru-RU" sz="12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Торговля России с ЕС в 2010-2017 гг. (в млрд. евро, по данным Евростата)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9" name="Диаграмма 4"/>
          <p:cNvGraphicFramePr/>
          <p:nvPr/>
        </p:nvGraphicFramePr>
        <p:xfrm>
          <a:off x="239400" y="1486080"/>
          <a:ext cx="11952000" cy="507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0" name="TextShape 2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A0B86AB-C405-427F-81C3-E15495D3E24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Рисунок 3" descr=""/>
          <p:cNvPicPr/>
          <p:nvPr/>
        </p:nvPicPr>
        <p:blipFill>
          <a:blip r:embed="rId1"/>
          <a:srcRect l="0" t="14590" r="0" b="0"/>
          <a:stretch/>
        </p:blipFill>
        <p:spPr>
          <a:xfrm>
            <a:off x="506160" y="231120"/>
            <a:ext cx="11179440" cy="618804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1828800" y="6537240"/>
            <a:ext cx="7796520" cy="64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Динамика экспорта и импорта Российской Федерации за 2017-2018гг., %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05" name="TextShape 4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027E175-5A1B-4514-BD15-980E598CA57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3" descr=""/>
          <p:cNvPicPr/>
          <p:nvPr/>
        </p:nvPicPr>
        <p:blipFill>
          <a:blip r:embed="rId1"/>
          <a:srcRect l="3342" t="5909" r="4411" b="0"/>
          <a:stretch/>
        </p:blipFill>
        <p:spPr>
          <a:xfrm>
            <a:off x="3175560" y="0"/>
            <a:ext cx="6670440" cy="6857640"/>
          </a:xfrm>
          <a:prstGeom prst="rect">
            <a:avLst/>
          </a:prstGeom>
          <a:ln>
            <a:noFill/>
          </a:ln>
        </p:spPr>
      </p:pic>
      <p:sp>
        <p:nvSpPr>
          <p:cNvPr id="107" name="Line 1"/>
          <p:cNvSpPr/>
          <p:nvPr/>
        </p:nvSpPr>
        <p:spPr>
          <a:xfrm>
            <a:off x="3175200" y="3876840"/>
            <a:ext cx="6670800" cy="360"/>
          </a:xfrm>
          <a:prstGeom prst="line">
            <a:avLst/>
          </a:prstGeom>
          <a:ln w="28440"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08" name="TextShape 2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1B1671E-FD84-4142-85E1-80C562A46D0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4" descr=""/>
          <p:cNvPicPr/>
          <p:nvPr/>
        </p:nvPicPr>
        <p:blipFill>
          <a:blip r:embed="rId1"/>
          <a:srcRect l="0" t="2647" r="9090" b="644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36960" y="321120"/>
            <a:ext cx="7197480" cy="5896440"/>
          </a:xfrm>
          <a:prstGeom prst="rect">
            <a:avLst/>
          </a:prstGeom>
          <a:solidFill>
            <a:schemeClr val="bg1">
              <a:alpha val="90000"/>
            </a:schemeClr>
          </a:solidFill>
          <a:ln w="12708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TextShape 2"/>
          <p:cNvSpPr txBox="1"/>
          <p:nvPr/>
        </p:nvSpPr>
        <p:spPr>
          <a:xfrm>
            <a:off x="594720" y="640440"/>
            <a:ext cx="6619320" cy="1344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Приоритетные направления взаимодействия с ЕС: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594000" y="2121840"/>
            <a:ext cx="6620040" cy="3772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обеспечение стабильности поставок углеводородов на европейский рынок и режима взаимных инвестиций в транспортировку, распределение и добычу нефти и газа;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расширение производственной кооперации с участием российских и европейских компаний;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углубление взаимодействия в сфере науки и технологий;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взаимные инвестиции в развитие финансового сектора и девелоперских проектов;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повышение мобильности и облегчение трансграничного движения;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устранение барьеров на пути российского экспорта на рынок Европейского союза, увеличение взаимных инвестиций и торговых потоков;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инвестиционное сотрудничество в отношении развития транспортной и производственной инфраструктуры приграничных территорий;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4"/>
          <p:cNvSpPr txBox="1"/>
          <p:nvPr/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14" name="TextShape 5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2462D2E-BEF4-4D2C-A8C5-96AC0D257CE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20" dur="indefinite" restart="never" nodeType="tmRoot">
          <p:childTnLst>
            <p:seq>
              <p:cTn id="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Диаграмма 3"/>
          <p:cNvGraphicFramePr/>
          <p:nvPr/>
        </p:nvGraphicFramePr>
        <p:xfrm>
          <a:off x="838080" y="1825560"/>
          <a:ext cx="1051524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6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8A8AF91-A54B-4A4C-95D3-AD31EE8653A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transition spd="slow">
    <p:wipe dir="l"/>
  </p:transition>
  <p:timing>
    <p:tnLst>
      <p:par>
        <p:cTn id="22" dur="indefinite" restart="never" nodeType="tmRoot">
          <p:childTnLst>
            <p:seq>
              <p:cTn id="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Application>LibreOffice/6.0.5.2$Linux_X86_64 LibreOffice_project/00m0$Build-2</Application>
  <Words>995</Words>
  <Paragraphs>100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2018-10-18T18:53:47Z</dcterms:created>
  <dc:creator>Маргарита Спасских</dc:creator>
  <dc:description/>
  <dc:language>ru-RU</dc:language>
  <cp:lastModifiedBy/>
  <dcterms:modified xsi:type="dcterms:W3CDTF">2018-11-08T15:06:23Z</dcterms:modified>
  <cp:revision>23</cp:revision>
  <dc:subject/>
  <dc:title>Приоритеты внешнеэкономической политики промышленного региона России в условиях сложившейся геополитической ситуации/ En.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